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40"/>
  </p:notesMasterIdLst>
  <p:handoutMasterIdLst>
    <p:handoutMasterId r:id="rId41"/>
  </p:handoutMasterIdLst>
  <p:sldIdLst>
    <p:sldId id="369" r:id="rId2"/>
    <p:sldId id="293" r:id="rId3"/>
    <p:sldId id="411" r:id="rId4"/>
    <p:sldId id="412" r:id="rId5"/>
    <p:sldId id="385" r:id="rId6"/>
    <p:sldId id="436" r:id="rId7"/>
    <p:sldId id="384" r:id="rId8"/>
    <p:sldId id="413" r:id="rId9"/>
    <p:sldId id="414" r:id="rId10"/>
    <p:sldId id="417" r:id="rId11"/>
    <p:sldId id="419" r:id="rId12"/>
    <p:sldId id="437" r:id="rId13"/>
    <p:sldId id="420" r:id="rId14"/>
    <p:sldId id="426" r:id="rId15"/>
    <p:sldId id="422" r:id="rId16"/>
    <p:sldId id="431" r:id="rId17"/>
    <p:sldId id="438" r:id="rId18"/>
    <p:sldId id="402" r:id="rId19"/>
    <p:sldId id="388" r:id="rId20"/>
    <p:sldId id="442" r:id="rId21"/>
    <p:sldId id="349" r:id="rId22"/>
    <p:sldId id="427" r:id="rId23"/>
    <p:sldId id="383" r:id="rId24"/>
    <p:sldId id="434" r:id="rId25"/>
    <p:sldId id="441" r:id="rId26"/>
    <p:sldId id="439" r:id="rId27"/>
    <p:sldId id="260" r:id="rId28"/>
    <p:sldId id="366" r:id="rId29"/>
    <p:sldId id="424" r:id="rId30"/>
    <p:sldId id="389" r:id="rId31"/>
    <p:sldId id="432" r:id="rId32"/>
    <p:sldId id="372" r:id="rId33"/>
    <p:sldId id="376" r:id="rId34"/>
    <p:sldId id="374" r:id="rId35"/>
    <p:sldId id="425" r:id="rId36"/>
    <p:sldId id="377" r:id="rId37"/>
    <p:sldId id="378" r:id="rId38"/>
    <p:sldId id="428" r:id="rId39"/>
  </p:sldIdLst>
  <p:sldSz cx="9144000" cy="5143500" type="screen16x9"/>
  <p:notesSz cx="6858000" cy="9144000"/>
  <p:defaultTextStyle>
    <a:defPPr>
      <a:defRPr lang="en-US"/>
    </a:defPPr>
    <a:lvl1pPr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1pPr>
    <a:lvl2pPr marL="4572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2pPr>
    <a:lvl3pPr marL="9144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3pPr>
    <a:lvl4pPr marL="13716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4pPr>
    <a:lvl5pPr marL="1828800" algn="l" defTabSz="457200" rtl="0" eaLnBrk="0" fontAlgn="base" hangingPunct="0">
      <a:spcBef>
        <a:spcPct val="0"/>
      </a:spcBef>
      <a:spcAft>
        <a:spcPct val="0"/>
      </a:spcAft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5pPr>
    <a:lvl6pPr marL="22860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6pPr>
    <a:lvl7pPr marL="27432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7pPr>
    <a:lvl8pPr marL="32004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8pPr>
    <a:lvl9pPr marL="3657600" algn="l" defTabSz="914400" rtl="0" eaLnBrk="1" latinLnBrk="0" hangingPunct="1">
      <a:defRPr sz="2400" kern="1200">
        <a:solidFill>
          <a:schemeClr val="tx1"/>
        </a:solidFill>
        <a:latin typeface="Arial" panose="020B0604020202020204" pitchFamily="34" charset="0"/>
        <a:ea typeface="ＭＳ Ｐゴシック" panose="020B0600070205080204" pitchFamily="34" charset="-128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620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/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5266"/>
    <p:restoredTop sz="89018"/>
  </p:normalViewPr>
  <p:slideViewPr>
    <p:cSldViewPr snapToGrid="0" snapToObjects="1">
      <p:cViewPr varScale="1">
        <p:scale>
          <a:sx n="154" d="100"/>
          <a:sy n="154" d="100"/>
        </p:scale>
        <p:origin x="1192" y="184"/>
      </p:cViewPr>
      <p:guideLst>
        <p:guide orient="horz" pos="1620"/>
        <p:guide pos="2880"/>
      </p:guideLst>
    </p:cSldViewPr>
  </p:slideViewPr>
  <p:outlineViewPr>
    <p:cViewPr>
      <p:scale>
        <a:sx n="33" d="100"/>
        <a:sy n="33" d="100"/>
      </p:scale>
      <p:origin x="0" y="0"/>
    </p:cViewPr>
    <p:sldLst>
      <p:sld r:id="rId1" collapse="1"/>
      <p:sld r:id="rId2" collapse="1"/>
      <p:sld r:id="rId3" collapse="1"/>
      <p:sld r:id="rId4" collapse="1"/>
    </p:sldLst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20" Type="http://schemas.openxmlformats.org/officeDocument/2006/relationships/slide" Target="slides/slide19.xml"/><Relationship Id="rId41" Type="http://schemas.openxmlformats.org/officeDocument/2006/relationships/handoutMaster" Target="handoutMasters/handoutMaster1.xml"/></Relationships>
</file>

<file path=ppt/_rels/viewProps.xml.rels><?xml version="1.0" encoding="UTF-8" standalone="yes"?>
<Relationships xmlns="http://schemas.openxmlformats.org/package/2006/relationships"><Relationship Id="rId3" Type="http://schemas.openxmlformats.org/officeDocument/2006/relationships/slide" Target="slides/slide36.xml"/><Relationship Id="rId2" Type="http://schemas.openxmlformats.org/officeDocument/2006/relationships/slide" Target="slides/slide34.xml"/><Relationship Id="rId1" Type="http://schemas.openxmlformats.org/officeDocument/2006/relationships/slide" Target="slides/slide30.xml"/><Relationship Id="rId4" Type="http://schemas.openxmlformats.org/officeDocument/2006/relationships/slide" Target="slides/slide3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CF802DF-D91F-3463-14C9-2CED35657106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hangingPunct="1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6B4DFF9-A151-8AFD-22BA-A913B9D13B0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7F23B462-0063-9B40-9592-D5CDEFE08702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D33463-ADE3-F22B-E92F-79E5B22ED91E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hangingPunct="1">
              <a:defRPr sz="1200">
                <a:latin typeface="Arial" charset="0"/>
                <a:ea typeface="ＭＳ Ｐゴシック" charset="-128"/>
                <a:cs typeface="ＭＳ Ｐゴシック" charset="-128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9718FBD-B426-3106-0A49-37C0D060CC66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/>
            </a:lvl1pPr>
          </a:lstStyle>
          <a:p>
            <a:pPr>
              <a:defRPr/>
            </a:pPr>
            <a:fld id="{1BD6B6FB-9B4B-324A-8755-37D625645E2A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image1.png>
</file>

<file path=ppt/media/image10.png>
</file>

<file path=ppt/media/image11.jpe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e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png>
</file>

<file path=ppt/media/image50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5A20F40F-31F4-3DFE-8043-7300B9486CA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78E9BD11-8668-997F-CDE0-21FBE7FDDC7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AC459BEB-20D9-1A4D-AC27-7D929E4B8A1C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4" name="Slide Image Placeholder 3">
            <a:extLst>
              <a:ext uri="{FF2B5EF4-FFF2-40B4-BE49-F238E27FC236}">
                <a16:creationId xmlns:a16="http://schemas.microsoft.com/office/drawing/2014/main" id="{5487D378-C75E-18E2-7E44-9CC5A1BE0713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en-US" noProof="0"/>
          </a:p>
        </p:txBody>
      </p:sp>
      <p:sp>
        <p:nvSpPr>
          <p:cNvPr id="5" name="Notes Placeholder 4">
            <a:extLst>
              <a:ext uri="{FF2B5EF4-FFF2-40B4-BE49-F238E27FC236}">
                <a16:creationId xmlns:a16="http://schemas.microsoft.com/office/drawing/2014/main" id="{2DFDA0A8-5521-C036-C950-09F2C63A0A3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51451B-84E2-9E04-F472-BB673BD5FB27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eaLnBrk="1" fontAlgn="auto" hangingPunct="1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4D20043-F4D1-37FE-4B11-D1CBEA81FD9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4E842D22-5690-4348-8C7E-80963C2ACFD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ftr="0" dt="0"/>
  <p:notesStyle>
    <a:lvl1pPr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ＭＳ Ｐゴシック" charset="-128"/>
      </a:defRPr>
    </a:lvl1pPr>
    <a:lvl2pPr marL="4572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2pPr>
    <a:lvl3pPr marL="9144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3pPr>
    <a:lvl4pPr marL="13716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4pPr>
    <a:lvl5pPr marL="1828800" algn="l" defTabSz="457200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ＭＳ Ｐゴシック" charset="-128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Slide Image Placeholder 1">
            <a:extLst>
              <a:ext uri="{FF2B5EF4-FFF2-40B4-BE49-F238E27FC236}">
                <a16:creationId xmlns:a16="http://schemas.microsoft.com/office/drawing/2014/main" id="{0DDD50C7-4278-DA6C-6175-039F2DD5B3D2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19458" name="Notes Placeholder 2">
            <a:extLst>
              <a:ext uri="{FF2B5EF4-FFF2-40B4-BE49-F238E27FC236}">
                <a16:creationId xmlns:a16="http://schemas.microsoft.com/office/drawing/2014/main" id="{A04422E3-F5C1-8766-9D9B-3FF92E935A5F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Hydroxide</a:t>
            </a:r>
          </a:p>
        </p:txBody>
      </p:sp>
      <p:sp>
        <p:nvSpPr>
          <p:cNvPr id="19459" name="Slide Number Placeholder 3">
            <a:extLst>
              <a:ext uri="{FF2B5EF4-FFF2-40B4-BE49-F238E27FC236}">
                <a16:creationId xmlns:a16="http://schemas.microsoft.com/office/drawing/2014/main" id="{9B3C5342-5004-57C5-8477-FB8FC59FA9DE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B0E8D95-66CD-0943-A4C0-708CB3116EC6}" type="slidenum">
              <a:rPr lang="en-US" altLang="en-US" smtClean="0"/>
              <a:pPr>
                <a:spcBef>
                  <a:spcPct val="0"/>
                </a:spcBef>
              </a:pPr>
              <a:t>3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E842D22-5690-4348-8C7E-80963C2ACFD9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4118342488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369" name="Slide Image Placeholder 1">
            <a:extLst>
              <a:ext uri="{FF2B5EF4-FFF2-40B4-BE49-F238E27FC236}">
                <a16:creationId xmlns:a16="http://schemas.microsoft.com/office/drawing/2014/main" id="{AF543F66-EE8A-E784-F587-384AFB6D665F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58370" name="Notes Placeholder 2">
            <a:extLst>
              <a:ext uri="{FF2B5EF4-FFF2-40B4-BE49-F238E27FC236}">
                <a16:creationId xmlns:a16="http://schemas.microsoft.com/office/drawing/2014/main" id="{214C98D5-796C-317F-816B-C7CCE6E6B19F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58371" name="Slide Number Placeholder 3">
            <a:extLst>
              <a:ext uri="{FF2B5EF4-FFF2-40B4-BE49-F238E27FC236}">
                <a16:creationId xmlns:a16="http://schemas.microsoft.com/office/drawing/2014/main" id="{207A0615-49C2-083D-BC84-BEA75B5D0F0D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fld id="{77F7D1DC-1F54-1543-ADA6-09E47C5BC910}" type="slidenum">
              <a:rPr lang="en-US" altLang="en-US" sz="1200" smtClean="0">
                <a:latin typeface="Calibri" panose="020F0502020204030204" pitchFamily="34" charset="0"/>
              </a:rPr>
              <a:pPr/>
              <a:t>29</a:t>
            </a:fld>
            <a:endParaRPr lang="en-US" altLang="en-US" sz="1200">
              <a:latin typeface="Calibri" panose="020F0502020204030204" pitchFamily="34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5" name="Slide Image Placeholder 1">
            <a:extLst>
              <a:ext uri="{FF2B5EF4-FFF2-40B4-BE49-F238E27FC236}">
                <a16:creationId xmlns:a16="http://schemas.microsoft.com/office/drawing/2014/main" id="{3F84F7A2-5C16-DC12-BA25-444E98562133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1506" name="Notes Placeholder 2">
            <a:extLst>
              <a:ext uri="{FF2B5EF4-FFF2-40B4-BE49-F238E27FC236}">
                <a16:creationId xmlns:a16="http://schemas.microsoft.com/office/drawing/2014/main" id="{4A7EBFE5-4497-6A9F-943B-87A9BF08BAA6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Hydroxide</a:t>
            </a:r>
          </a:p>
        </p:txBody>
      </p:sp>
      <p:sp>
        <p:nvSpPr>
          <p:cNvPr id="21507" name="Slide Number Placeholder 3">
            <a:extLst>
              <a:ext uri="{FF2B5EF4-FFF2-40B4-BE49-F238E27FC236}">
                <a16:creationId xmlns:a16="http://schemas.microsoft.com/office/drawing/2014/main" id="{24535229-F27C-03A6-C68B-18CA5B53933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61D441F0-225B-CF4B-99EE-18EA74C8C325}" type="slidenum">
              <a:rPr lang="en-US" altLang="en-US" smtClean="0"/>
              <a:pPr>
                <a:spcBef>
                  <a:spcPct val="0"/>
                </a:spcBef>
              </a:pPr>
              <a:t>4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4530BE23-F71A-7A36-6966-274D4C2DB2A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C7B68780-F4B7-4ABB-8AF2-0934F708CC88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Jonathan Rothberg (454 + Ion Torrent)</a:t>
            </a: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C42BE289-DF5E-5721-E399-5A74E347F67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EEF78A5-46BA-7C4E-A072-69EBE938045F}" type="slidenum">
              <a:rPr lang="en-US" altLang="en-US" smtClean="0"/>
              <a:pPr>
                <a:spcBef>
                  <a:spcPct val="0"/>
                </a:spcBef>
              </a:pPr>
              <a:t>5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55903EB-2786-5F02-0FA7-38C4DDE16F3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9D7F0561-6589-A5E2-B6C7-3C40D1BB904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181F0875-9161-1D9D-D552-582CCB085DC5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Jonathan Rothberg (454 + Ion Torrent)</a:t>
            </a: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2900C5C5-B155-C5D4-91C6-697343C0825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EEF78A5-46BA-7C4E-A072-69EBE938045F}" type="slidenum">
              <a:rPr lang="en-US" altLang="en-US" smtClean="0"/>
              <a:pPr>
                <a:spcBef>
                  <a:spcPct val="0"/>
                </a:spcBef>
              </a:pPr>
              <a:t>6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71437105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69" name="Slide Image Placeholder 1">
            <a:extLst>
              <a:ext uri="{FF2B5EF4-FFF2-40B4-BE49-F238E27FC236}">
                <a16:creationId xmlns:a16="http://schemas.microsoft.com/office/drawing/2014/main" id="{A88048FB-A892-AA7D-E2E8-F428522709AF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32770" name="Notes Placeholder 2">
            <a:extLst>
              <a:ext uri="{FF2B5EF4-FFF2-40B4-BE49-F238E27FC236}">
                <a16:creationId xmlns:a16="http://schemas.microsoft.com/office/drawing/2014/main" id="{9D3B4F40-DCFD-6391-8F99-EF197FEE32C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endParaRPr lang="en-US" altLang="en-US">
              <a:ea typeface="ＭＳ Ｐゴシック" panose="020B0600070205080204" pitchFamily="34" charset="-128"/>
            </a:endParaRPr>
          </a:p>
        </p:txBody>
      </p:sp>
      <p:sp>
        <p:nvSpPr>
          <p:cNvPr id="32771" name="Slide Number Placeholder 3">
            <a:extLst>
              <a:ext uri="{FF2B5EF4-FFF2-40B4-BE49-F238E27FC236}">
                <a16:creationId xmlns:a16="http://schemas.microsoft.com/office/drawing/2014/main" id="{B6DCE246-243A-80F8-2674-CB91D2536E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EAFD296D-1AFD-154E-843F-44BDEA53DA36}" type="slidenum">
              <a:rPr lang="en-US" altLang="en-US" smtClean="0"/>
              <a:pPr>
                <a:spcBef>
                  <a:spcPct val="0"/>
                </a:spcBef>
              </a:pPr>
              <a:t>10</a:t>
            </a:fld>
            <a:endParaRPr lang="en-US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Hydroxyl group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E842D22-5690-4348-8C7E-80963C2ACFD9}" type="slidenum">
              <a:rPr lang="en-US" altLang="en-US" smtClean="0"/>
              <a:pPr>
                <a:defRPr/>
              </a:pPr>
              <a:t>11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9512541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4E842D22-5690-4348-8C7E-80963C2ACFD9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89848755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E2E6D0-6A60-9B1D-64D7-85D9C554D7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53" name="Slide Image Placeholder 1">
            <a:extLst>
              <a:ext uri="{FF2B5EF4-FFF2-40B4-BE49-F238E27FC236}">
                <a16:creationId xmlns:a16="http://schemas.microsoft.com/office/drawing/2014/main" id="{0F85B6E1-8A86-4CA2-FF72-34EC418D2B0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23554" name="Notes Placeholder 2">
            <a:extLst>
              <a:ext uri="{FF2B5EF4-FFF2-40B4-BE49-F238E27FC236}">
                <a16:creationId xmlns:a16="http://schemas.microsoft.com/office/drawing/2014/main" id="{64706C47-F329-C22F-88A0-91495BDA0204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>
                <a:ea typeface="ＭＳ Ｐゴシック" panose="020B0600070205080204" pitchFamily="34" charset="-128"/>
              </a:rPr>
              <a:t>Jonathan Rothberg (454 + Ion Torrent)</a:t>
            </a:r>
          </a:p>
        </p:txBody>
      </p:sp>
      <p:sp>
        <p:nvSpPr>
          <p:cNvPr id="23555" name="Slide Number Placeholder 3">
            <a:extLst>
              <a:ext uri="{FF2B5EF4-FFF2-40B4-BE49-F238E27FC236}">
                <a16:creationId xmlns:a16="http://schemas.microsoft.com/office/drawing/2014/main" id="{6FFC3124-D29F-90BD-F57F-AF6E17DB671D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FEEF78A5-46BA-7C4E-A072-69EBE938045F}" type="slidenum">
              <a:rPr lang="en-US" altLang="en-US" smtClean="0"/>
              <a:pPr>
                <a:spcBef>
                  <a:spcPct val="0"/>
                </a:spcBef>
              </a:pPr>
              <a:t>20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75976522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105" name="Slide Image Placeholder 1">
            <a:extLst>
              <a:ext uri="{FF2B5EF4-FFF2-40B4-BE49-F238E27FC236}">
                <a16:creationId xmlns:a16="http://schemas.microsoft.com/office/drawing/2014/main" id="{3C346926-BDFF-DDD8-B415-2F65E0C01FDA}"/>
              </a:ext>
            </a:extLst>
          </p:cNvPr>
          <p:cNvSpPr>
            <a:spLocks noGrp="1" noRot="1" noChangeAspect="1" noTextEdit="1"/>
          </p:cNvSpPr>
          <p:nvPr>
            <p:ph type="sldImg"/>
          </p:nvPr>
        </p:nvSpPr>
        <p:spPr bwMode="auto">
          <a:xfrm>
            <a:off x="381000" y="685800"/>
            <a:ext cx="6096000" cy="3429000"/>
          </a:xfrm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7106" name="Notes Placeholder 2">
            <a:extLst>
              <a:ext uri="{FF2B5EF4-FFF2-40B4-BE49-F238E27FC236}">
                <a16:creationId xmlns:a16="http://schemas.microsoft.com/office/drawing/2014/main" id="{15925547-CE03-597C-2428-07111E27B03C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10</a:t>
            </a:r>
          </a:p>
        </p:txBody>
      </p:sp>
      <p:sp>
        <p:nvSpPr>
          <p:cNvPr id="47107" name="Slide Number Placeholder 3">
            <a:extLst>
              <a:ext uri="{FF2B5EF4-FFF2-40B4-BE49-F238E27FC236}">
                <a16:creationId xmlns:a16="http://schemas.microsoft.com/office/drawing/2014/main" id="{B3CC140A-8923-EDE9-F04E-D609C9790EF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30000"/>
              </a:spcBef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30000"/>
              </a:spcBef>
              <a:spcAft>
                <a:spcPct val="0"/>
              </a:spcAft>
              <a:defRPr sz="12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</a:pPr>
            <a:fld id="{053421A2-8687-414D-A029-62FFD616D978}" type="slidenum">
              <a:rPr lang="en-US" altLang="en-US" smtClean="0"/>
              <a:pPr>
                <a:spcBef>
                  <a:spcPct val="0"/>
                </a:spcBef>
              </a:pPr>
              <a:t>21</a:t>
            </a:fld>
            <a:endParaRPr lang="en-US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597819"/>
            <a:ext cx="7772400" cy="1102519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2914650"/>
            <a:ext cx="6400800" cy="131445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5BA53EC-703A-D104-3051-1176D3F3B0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0246DC3-2D24-9148-BAF1-8C4B5008FFD2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1D0AEE-EBA4-6A6A-B795-F93C1F1133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59278E-1575-2147-B397-501C49EB11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3FEB18F-CD4C-3642-8B3F-DB62B8BB536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1352850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9DE42C7-E365-21CD-3A9C-3F8B497602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DAA8D5C-0DEB-954A-9D07-99915ED9909A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2B618F2-5E4A-A4E7-EE31-40BEE34E33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6C2846-7EA7-DB70-C27F-16E38F8618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D37D7D1-D157-4B47-9806-BD3B839B673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10013473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05979"/>
            <a:ext cx="2057400" cy="4388644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05979"/>
            <a:ext cx="6019800" cy="4388644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365F956-3779-2AED-E0DF-2384CC6DF6B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42F1C75D-E169-2146-9A6B-0414331DCCFA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E824C4F-6F34-D735-BB54-794F4C9E580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21F4E9-37C6-C274-7E4C-09EC9710C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B2C2F3E-764D-1547-88B2-D61CDE4C3D1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81520587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5BCA65B-B47D-5986-98F9-726B6A07BA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75EDEE1-E670-FA41-877D-548D845F21FC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EA27A2-C3F7-6BC0-49CC-6E5BFA0B1D5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1526B3C-7ACD-2677-139D-3BBBEE9ED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6290C99-D652-224D-B03F-F9C65F3314D8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684018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929526-DB63-7845-21A8-48CA1892808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3F15F86-8666-C245-ABEE-F7C4BC723C9A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30D3B3-E9EF-4558-ADDF-C176C46B3B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FB74E3-B9A3-5431-7323-C7537F61F3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751D26C-6936-ED4E-A7E0-55B4BA52370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5264570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200151"/>
            <a:ext cx="4038600" cy="3394472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704A4883-DB32-B131-5C9E-A0A9E990A42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C6BBB920-866A-4E46-B143-3364DC8A2E9E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74CCA065-63F8-FF7F-C9C2-ABFA5C259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631E1443-7AC4-D963-3100-FE0E9B80FD6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A996996A-6D13-8340-8953-EABDFBF69834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4007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3">
            <a:extLst>
              <a:ext uri="{FF2B5EF4-FFF2-40B4-BE49-F238E27FC236}">
                <a16:creationId xmlns:a16="http://schemas.microsoft.com/office/drawing/2014/main" id="{DFF850E7-1DD6-467F-DBB4-7B96EB8327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25851DF6-0581-6D4E-9DF3-E708D21A46FF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8" name="Footer Placeholder 4">
            <a:extLst>
              <a:ext uri="{FF2B5EF4-FFF2-40B4-BE49-F238E27FC236}">
                <a16:creationId xmlns:a16="http://schemas.microsoft.com/office/drawing/2014/main" id="{817960DE-13CB-7992-0C5E-FF9010441A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9" name="Slide Number Placeholder 5">
            <a:extLst>
              <a:ext uri="{FF2B5EF4-FFF2-40B4-BE49-F238E27FC236}">
                <a16:creationId xmlns:a16="http://schemas.microsoft.com/office/drawing/2014/main" id="{A0728F7D-614B-67E5-25AB-08CB24CEF8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7DED9A31-AC1E-D64F-9868-E219A4AD1DFF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48006311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3">
            <a:extLst>
              <a:ext uri="{FF2B5EF4-FFF2-40B4-BE49-F238E27FC236}">
                <a16:creationId xmlns:a16="http://schemas.microsoft.com/office/drawing/2014/main" id="{4509B4ED-6296-835A-CD1D-2CA675DC0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50A2FD0-D489-A849-95CB-A811AD3CF8EC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4" name="Footer Placeholder 4">
            <a:extLst>
              <a:ext uri="{FF2B5EF4-FFF2-40B4-BE49-F238E27FC236}">
                <a16:creationId xmlns:a16="http://schemas.microsoft.com/office/drawing/2014/main" id="{FAB6E2B4-DDA6-5680-146A-5A9029C4ED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" name="Slide Number Placeholder 5">
            <a:extLst>
              <a:ext uri="{FF2B5EF4-FFF2-40B4-BE49-F238E27FC236}">
                <a16:creationId xmlns:a16="http://schemas.microsoft.com/office/drawing/2014/main" id="{6201D9E4-7E10-F888-974A-AF8636D655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E1A18963-52E0-FD4A-9876-5185863D2932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62056141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3">
            <a:extLst>
              <a:ext uri="{FF2B5EF4-FFF2-40B4-BE49-F238E27FC236}">
                <a16:creationId xmlns:a16="http://schemas.microsoft.com/office/drawing/2014/main" id="{9A8558B8-555D-CD4C-FF0B-3ED037C6F4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EB1A519-2283-8F45-AC02-AF220A29884B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3" name="Footer Placeholder 4">
            <a:extLst>
              <a:ext uri="{FF2B5EF4-FFF2-40B4-BE49-F238E27FC236}">
                <a16:creationId xmlns:a16="http://schemas.microsoft.com/office/drawing/2014/main" id="{5DEACF0C-C069-2FA5-E77B-4B331DD511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4" name="Slide Number Placeholder 5">
            <a:extLst>
              <a:ext uri="{FF2B5EF4-FFF2-40B4-BE49-F238E27FC236}">
                <a16:creationId xmlns:a16="http://schemas.microsoft.com/office/drawing/2014/main" id="{BE3FB1D5-D4FE-481D-5DC6-562AFAD2AC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E1FE9E2-F1D0-9F4D-BED2-A1AB6DF5CF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612387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F959FDAA-5E84-6DFD-1FEE-DDDD9CAE91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BC92BCA4-CEBF-4346-8EA8-F8A6461DACEC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06CE6EEF-E75B-8797-4F40-074454EF85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564DDA58-92B1-3DD2-E780-19DB90F62C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8DE370F3-1B75-5C41-9579-9D4CA14ECB60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32399802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 rtlCol="0">
            <a:normAutofit/>
          </a:bodyPr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pPr lvl="0"/>
            <a:endParaRPr lang="en-US" noProof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3">
            <a:extLst>
              <a:ext uri="{FF2B5EF4-FFF2-40B4-BE49-F238E27FC236}">
                <a16:creationId xmlns:a16="http://schemas.microsoft.com/office/drawing/2014/main" id="{34D12DA6-8C53-D0C2-0731-9EDAC2A457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D8005EE3-00BF-9F47-93D7-0E0B1483F715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6" name="Footer Placeholder 4">
            <a:extLst>
              <a:ext uri="{FF2B5EF4-FFF2-40B4-BE49-F238E27FC236}">
                <a16:creationId xmlns:a16="http://schemas.microsoft.com/office/drawing/2014/main" id="{C410D93F-46A4-194D-967C-2B3462090E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7" name="Slide Number Placeholder 5">
            <a:extLst>
              <a:ext uri="{FF2B5EF4-FFF2-40B4-BE49-F238E27FC236}">
                <a16:creationId xmlns:a16="http://schemas.microsoft.com/office/drawing/2014/main" id="{11D40F58-20D7-C3F1-E99C-5F7A0FE3A5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/>
            </a:lvl1pPr>
          </a:lstStyle>
          <a:p>
            <a:pPr>
              <a:defRPr/>
            </a:pPr>
            <a:fld id="{FB868174-E3B1-364C-8123-468F131F070D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  <p:extLst>
      <p:ext uri="{BB962C8B-B14F-4D97-AF65-F5344CB8AC3E}">
        <p14:creationId xmlns:p14="http://schemas.microsoft.com/office/powerpoint/2010/main" val="25788070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6" name="Title Placeholder 1">
            <a:extLst>
              <a:ext uri="{FF2B5EF4-FFF2-40B4-BE49-F238E27FC236}">
                <a16:creationId xmlns:a16="http://schemas.microsoft.com/office/drawing/2014/main" id="{B14EAAED-33DB-EB70-CF93-21AB80732C19}"/>
              </a:ext>
            </a:extLst>
          </p:cNvPr>
          <p:cNvSpPr>
            <a:spLocks noGrp="1"/>
          </p:cNvSpPr>
          <p:nvPr>
            <p:ph type="title"/>
          </p:nvPr>
        </p:nvSpPr>
        <p:spPr bwMode="auto">
          <a:xfrm>
            <a:off x="457200" y="205979"/>
            <a:ext cx="8229600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title style</a:t>
            </a:r>
          </a:p>
        </p:txBody>
      </p:sp>
      <p:sp>
        <p:nvSpPr>
          <p:cNvPr id="1027" name="Text Placeholder 2">
            <a:extLst>
              <a:ext uri="{FF2B5EF4-FFF2-40B4-BE49-F238E27FC236}">
                <a16:creationId xmlns:a16="http://schemas.microsoft.com/office/drawing/2014/main" id="{0A27950C-6660-AE8F-B473-E991188F4C31}"/>
              </a:ext>
            </a:extLst>
          </p:cNvPr>
          <p:cNvSpPr>
            <a:spLocks noGrp="1"/>
          </p:cNvSpPr>
          <p:nvPr>
            <p:ph type="body" idx="1"/>
          </p:nvPr>
        </p:nvSpPr>
        <p:spPr bwMode="auto">
          <a:xfrm>
            <a:off x="457200" y="1090612"/>
            <a:ext cx="8229600" cy="35016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altLang="en-US"/>
              <a:t>Click to edit Master text styles</a:t>
            </a:r>
          </a:p>
          <a:p>
            <a:pPr lvl="1"/>
            <a:r>
              <a:rPr lang="en-US" altLang="en-US"/>
              <a:t>Second level</a:t>
            </a:r>
          </a:p>
          <a:p>
            <a:pPr lvl="2"/>
            <a:r>
              <a:rPr lang="en-US" altLang="en-US"/>
              <a:t>Third level</a:t>
            </a:r>
          </a:p>
          <a:p>
            <a:pPr lvl="3"/>
            <a:r>
              <a:rPr lang="en-US" altLang="en-US"/>
              <a:t>Fourth level</a:t>
            </a:r>
          </a:p>
          <a:p>
            <a:pPr lvl="4"/>
            <a:r>
              <a:rPr lang="en-US" alt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F01DE4D-AFF0-7602-00ED-139D2F934D58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0D075FC5-E365-8146-9756-3CAC88FA8074}" type="datetime1">
              <a:rPr lang="en-US" altLang="en-US"/>
              <a:pPr>
                <a:defRPr/>
              </a:pPr>
              <a:t>2/3/25</a:t>
            </a:fld>
            <a:endParaRPr lang="en-US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C26212F-3EDD-6F9A-A0AC-FBE1F0067C3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 eaLnBrk="1" fontAlgn="auto" hangingPunct="1">
              <a:spcBef>
                <a:spcPts val="0"/>
              </a:spcBef>
              <a:spcAft>
                <a:spcPts val="0"/>
              </a:spcAft>
              <a:defRPr sz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C0A459-4291-D429-6F95-81A0917EEC6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r" eaLnBrk="1" hangingPunct="1">
              <a:defRPr sz="1200">
                <a:solidFill>
                  <a:srgbClr val="898989"/>
                </a:solidFill>
                <a:latin typeface="Calibri" panose="020F0502020204030204" pitchFamily="34" charset="0"/>
              </a:defRPr>
            </a:lvl1pPr>
          </a:lstStyle>
          <a:p>
            <a:pPr>
              <a:defRPr/>
            </a:pPr>
            <a:fld id="{F7EBBD6B-BCC0-FA41-897C-718A941F9329}" type="slidenum">
              <a:rPr lang="en-US" altLang="en-US"/>
              <a:pPr>
                <a:defRPr/>
              </a:pPr>
              <a:t>‹#›</a:t>
            </a:fld>
            <a:endParaRPr lang="en-US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hdr="0" ftr="0" dt="0"/>
  <p:txStyles>
    <p:titleStyle>
      <a:lvl1pPr algn="ctr" defTabSz="457200" rtl="0" eaLnBrk="0" fontAlgn="base" hangingPunct="0">
        <a:spcBef>
          <a:spcPct val="0"/>
        </a:spcBef>
        <a:spcAft>
          <a:spcPct val="0"/>
        </a:spcAft>
        <a:defRPr sz="2800" kern="1200">
          <a:solidFill>
            <a:schemeClr val="tx1"/>
          </a:solidFill>
          <a:latin typeface="+mj-lt"/>
          <a:ea typeface="ＭＳ Ｐゴシック" charset="-128"/>
          <a:cs typeface="ＭＳ Ｐゴシック" charset="-128"/>
        </a:defRPr>
      </a:lvl1pPr>
      <a:lvl2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2pPr>
      <a:lvl3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3pPr>
      <a:lvl4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4pPr>
      <a:lvl5pPr algn="ctr" defTabSz="457200" rtl="0" eaLnBrk="0" fontAlgn="base" hangingPunct="0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5pPr>
      <a:lvl6pPr marL="4572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6pPr>
      <a:lvl7pPr marL="9144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7pPr>
      <a:lvl8pPr marL="13716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8pPr>
      <a:lvl9pPr marL="1828800" algn="ctr" defTabSz="457200" rtl="0" fontAlgn="base">
        <a:spcBef>
          <a:spcPct val="0"/>
        </a:spcBef>
        <a:spcAft>
          <a:spcPct val="0"/>
        </a:spcAft>
        <a:defRPr sz="2800">
          <a:solidFill>
            <a:schemeClr val="tx1"/>
          </a:solidFill>
          <a:latin typeface="Calibri" charset="0"/>
          <a:ea typeface="ＭＳ Ｐゴシック" charset="-128"/>
          <a:cs typeface="ＭＳ Ｐゴシック" charset="-128"/>
        </a:defRPr>
      </a:lvl9pPr>
    </p:titleStyle>
    <p:bodyStyle>
      <a:lvl1pPr marL="342900" indent="-3429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ＭＳ Ｐゴシック" charset="-128"/>
        </a:defRPr>
      </a:lvl1pPr>
      <a:lvl2pPr marL="742950" indent="-28575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2pPr>
      <a:lvl3pPr marL="11430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3pPr>
      <a:lvl4pPr marL="16002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4pPr>
      <a:lvl5pPr marL="2057400" indent="-228600" algn="l" defTabSz="457200" rtl="0" eaLnBrk="0" fontAlgn="base" hangingPunct="0">
        <a:spcBef>
          <a:spcPct val="20000"/>
        </a:spcBef>
        <a:spcAft>
          <a:spcPct val="0"/>
        </a:spcAft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ＭＳ Ｐゴシック" charset="-128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hyperlink" Target="https://youtu.be/vwqNVXYeG7w?si=EuwXmqEuVqIe0rBO" TargetMode="Externa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2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7" Type="http://schemas.openxmlformats.org/officeDocument/2006/relationships/image" Target="../media/image3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youtu.be/_lD8JyAbwEo?si=D77UkLxws-ZSSuvl" TargetMode="External"/><Relationship Id="rId5" Type="http://schemas.openxmlformats.org/officeDocument/2006/relationships/hyperlink" Target="http://youtu.be/v8p4ph2MAvI" TargetMode="External"/><Relationship Id="rId4" Type="http://schemas.openxmlformats.org/officeDocument/2006/relationships/image" Target="../media/image29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3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4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7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5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5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watch?v=RcP85JHLmnI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1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2.png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4.png"/><Relationship Id="rId2" Type="http://schemas.openxmlformats.org/officeDocument/2006/relationships/image" Target="../media/image43.png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6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youtube.com/watch?v=womKfikWlxM" TargetMode="External"/><Relationship Id="rId1" Type="http://schemas.openxmlformats.org/officeDocument/2006/relationships/slideLayout" Target="../slideLayouts/slideLayout7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8.png"/><Relationship Id="rId2" Type="http://schemas.openxmlformats.org/officeDocument/2006/relationships/image" Target="../media/image47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9.png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0.png"/><Relationship Id="rId1" Type="http://schemas.openxmlformats.org/officeDocument/2006/relationships/slideLayout" Target="../slideLayouts/slideLayout7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1.emf"/><Relationship Id="rId1" Type="http://schemas.openxmlformats.org/officeDocument/2006/relationships/slideLayout" Target="../slideLayouts/slideLayout7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jpe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1" name="Title 1">
            <a:extLst>
              <a:ext uri="{FF2B5EF4-FFF2-40B4-BE49-F238E27FC236}">
                <a16:creationId xmlns:a16="http://schemas.microsoft.com/office/drawing/2014/main" id="{868B9CB6-5774-EC81-0E67-803401AF113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572177"/>
            <a:ext cx="7772400" cy="2079583"/>
          </a:xfrm>
        </p:spPr>
        <p:txBody>
          <a:bodyPr/>
          <a:lstStyle/>
          <a:p>
            <a:r>
              <a:rPr lang="en-US" altLang="en-US" sz="3600" dirty="0">
                <a:ea typeface="ＭＳ Ｐゴシック" panose="020B0600070205080204" pitchFamily="34" charset="-128"/>
              </a:rPr>
              <a:t>Topic 3: Next-gen Sequencing Technologies</a:t>
            </a:r>
            <a:br>
              <a:rPr lang="en-US" altLang="en-US" sz="3600" dirty="0">
                <a:ea typeface="ＭＳ Ｐゴシック" panose="020B0600070205080204" pitchFamily="34" charset="-128"/>
              </a:rPr>
            </a:b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2000" dirty="0">
                <a:ea typeface="ＭＳ Ｐゴシック" panose="020B0600070205080204" pitchFamily="34" charset="-128"/>
              </a:rPr>
              <a:t>Bioinformatics Applications (PLPTH813)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143EE85C-B507-C433-6E60-39C7860B038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423988" y="3023678"/>
            <a:ext cx="6400800" cy="1752600"/>
          </a:xfrm>
        </p:spPr>
        <p:txBody>
          <a:bodyPr>
            <a:normAutofit/>
          </a:bodyPr>
          <a:lstStyle/>
          <a:p>
            <a:pPr>
              <a:buFont typeface="Arial" charset="0"/>
              <a:buNone/>
              <a:defRPr/>
            </a:pPr>
            <a:r>
              <a:rPr lang="en-US" sz="2800" dirty="0"/>
              <a:t>Sanzhen Liu</a:t>
            </a:r>
          </a:p>
          <a:p>
            <a:pPr>
              <a:buFont typeface="Arial" charset="0"/>
              <a:buNone/>
              <a:defRPr/>
            </a:pPr>
            <a:endParaRPr lang="en-US" sz="2800" dirty="0"/>
          </a:p>
          <a:p>
            <a:pPr>
              <a:buFont typeface="Arial" charset="0"/>
              <a:buNone/>
              <a:defRPr/>
            </a:pPr>
            <a:r>
              <a:rPr lang="en-US" sz="2800" dirty="0"/>
              <a:t>1/28/2025</a:t>
            </a:r>
          </a:p>
        </p:txBody>
      </p:sp>
      <p:sp>
        <p:nvSpPr>
          <p:cNvPr id="15363" name="Slide Number Placeholder 1">
            <a:extLst>
              <a:ext uri="{FF2B5EF4-FFF2-40B4-BE49-F238E27FC236}">
                <a16:creationId xmlns:a16="http://schemas.microsoft.com/office/drawing/2014/main" id="{2BFB05A1-5EBC-3DE1-0AB9-2F36A10622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09BF7B9-61B4-1947-8702-DA7A3B223126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Slide Number Placeholder 1">
            <a:extLst>
              <a:ext uri="{FF2B5EF4-FFF2-40B4-BE49-F238E27FC236}">
                <a16:creationId xmlns:a16="http://schemas.microsoft.com/office/drawing/2014/main" id="{49291BDE-990C-C72F-2991-AD3724A0B0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DD723B7-1849-484E-B1E0-38F547B754FF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26626" name="Title 2">
            <a:extLst>
              <a:ext uri="{FF2B5EF4-FFF2-40B4-BE49-F238E27FC236}">
                <a16:creationId xmlns:a16="http://schemas.microsoft.com/office/drawing/2014/main" id="{AD5DA9CE-8526-1F4E-1C8E-1EF1203A88C5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42950" y="234950"/>
            <a:ext cx="7658100" cy="854075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DNA amplification – Bridge PCR</a:t>
            </a:r>
          </a:p>
        </p:txBody>
      </p:sp>
      <p:sp>
        <p:nvSpPr>
          <p:cNvPr id="31747" name="Rectangle 5">
            <a:extLst>
              <a:ext uri="{FF2B5EF4-FFF2-40B4-BE49-F238E27FC236}">
                <a16:creationId xmlns:a16="http://schemas.microsoft.com/office/drawing/2014/main" id="{73B9FE3F-D21B-DA8A-D350-5ADAD0730F7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14540" y="4627960"/>
            <a:ext cx="3281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Nature Biotechnology, 2008, 26: 1135-45</a:t>
            </a:r>
          </a:p>
        </p:txBody>
      </p:sp>
      <p:sp>
        <p:nvSpPr>
          <p:cNvPr id="31753" name="TextBox 3">
            <a:extLst>
              <a:ext uri="{FF2B5EF4-FFF2-40B4-BE49-F238E27FC236}">
                <a16:creationId xmlns:a16="http://schemas.microsoft.com/office/drawing/2014/main" id="{91058337-BF12-C896-E078-68D1444E77C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1" y="3529856"/>
            <a:ext cx="3109605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Bridge PCR on slides</a:t>
            </a:r>
          </a:p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(Illumina)</a:t>
            </a:r>
          </a:p>
        </p:txBody>
      </p:sp>
      <p:pic>
        <p:nvPicPr>
          <p:cNvPr id="31749" name="Picture 4" descr="Screen Shot 2015-02-08 at 5.22.52 PM.png">
            <a:extLst>
              <a:ext uri="{FF2B5EF4-FFF2-40B4-BE49-F238E27FC236}">
                <a16:creationId xmlns:a16="http://schemas.microsoft.com/office/drawing/2014/main" id="{C26EADD7-2889-8A7B-40F3-D9F0495E149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351" y="1404194"/>
            <a:ext cx="2646363" cy="21256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1750" name="TextBox 5">
            <a:extLst>
              <a:ext uri="{FF2B5EF4-FFF2-40B4-BE49-F238E27FC236}">
                <a16:creationId xmlns:a16="http://schemas.microsoft.com/office/drawing/2014/main" id="{BABE5424-246F-B658-3798-5DC32EFC1D4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1625" y="3529857"/>
            <a:ext cx="2336800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Adaptor ligation</a:t>
            </a:r>
          </a:p>
        </p:txBody>
      </p:sp>
      <p:pic>
        <p:nvPicPr>
          <p:cNvPr id="6" name="Picture 5" descr="A picture containing text, clipart&#10;&#10;Description automatically generated">
            <a:extLst>
              <a:ext uri="{FF2B5EF4-FFF2-40B4-BE49-F238E27FC236}">
                <a16:creationId xmlns:a16="http://schemas.microsoft.com/office/drawing/2014/main" id="{E604B99E-94D8-9DA4-BCD7-0209509D257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175338" y="1933763"/>
            <a:ext cx="5902929" cy="1309523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7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1753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Number Placeholder 1">
            <a:extLst>
              <a:ext uri="{FF2B5EF4-FFF2-40B4-BE49-F238E27FC236}">
                <a16:creationId xmlns:a16="http://schemas.microsoft.com/office/drawing/2014/main" id="{0B61C773-3D35-DB9B-7F9A-307A2EDFEA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F318369-01E7-824B-9337-FA2106DA795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35844" name="Title 5">
            <a:extLst>
              <a:ext uri="{FF2B5EF4-FFF2-40B4-BE49-F238E27FC236}">
                <a16:creationId xmlns:a16="http://schemas.microsoft.com/office/drawing/2014/main" id="{8EBC0955-5AA2-3593-3A96-B5EEB5F4C79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240354"/>
            <a:ext cx="8229600" cy="631161"/>
          </a:xfrm>
        </p:spPr>
        <p:txBody>
          <a:bodyPr/>
          <a:lstStyle/>
          <a:p>
            <a:pPr eaLnBrk="1" hangingPunct="1">
              <a:defRPr/>
            </a:pPr>
            <a:r>
              <a:rPr lang="en-US" sz="3200" dirty="0">
                <a:ea typeface="ＭＳ Ｐゴシック" charset="0"/>
                <a:cs typeface="ＭＳ Ｐゴシック" charset="0"/>
              </a:rPr>
              <a:t>Reversible terminator chemistry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38E34595-A000-FCA9-8384-817BD9BEFF25}"/>
              </a:ext>
            </a:extLst>
          </p:cNvPr>
          <p:cNvSpPr txBox="1"/>
          <p:nvPr/>
        </p:nvSpPr>
        <p:spPr>
          <a:xfrm>
            <a:off x="161102" y="4526112"/>
            <a:ext cx="43131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n-lt"/>
              </a:rPr>
              <a:t>Chen et al., 2013, Genomics Proteomics Bioinformatics, 11:34–40.</a:t>
            </a:r>
          </a:p>
        </p:txBody>
      </p:sp>
      <p:pic>
        <p:nvPicPr>
          <p:cNvPr id="2052" name="Picture 4" descr="Structure schematic of irreversible and reversible terminators used in sequencing technologies">
            <a:extLst>
              <a:ext uri="{FF2B5EF4-FFF2-40B4-BE49-F238E27FC236}">
                <a16:creationId xmlns:a16="http://schemas.microsoft.com/office/drawing/2014/main" id="{44540A30-9D69-6D70-CCC1-2036A0779C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30825" y="1231587"/>
            <a:ext cx="2973658" cy="318248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9C1AD1D-DD97-44C6-07BA-0A1349747D63}"/>
              </a:ext>
            </a:extLst>
          </p:cNvPr>
          <p:cNvSpPr txBox="1"/>
          <p:nvPr/>
        </p:nvSpPr>
        <p:spPr>
          <a:xfrm>
            <a:off x="3804483" y="1678046"/>
            <a:ext cx="10381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+mn-lt"/>
              </a:rPr>
              <a:t>Sanger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A137A1D-FDDC-389C-FA1F-E3E7CA4619C5}"/>
              </a:ext>
            </a:extLst>
          </p:cNvPr>
          <p:cNvSpPr txBox="1"/>
          <p:nvPr/>
        </p:nvSpPr>
        <p:spPr>
          <a:xfrm>
            <a:off x="3728661" y="3230247"/>
            <a:ext cx="118974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accent2">
                    <a:lumMod val="50000"/>
                  </a:schemeClr>
                </a:solidFill>
                <a:latin typeface="+mn-lt"/>
              </a:rPr>
              <a:t>Illumina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1E37727-F001-8F9D-7090-6DA26628F42E}"/>
              </a:ext>
            </a:extLst>
          </p:cNvPr>
          <p:cNvSpPr txBox="1"/>
          <p:nvPr/>
        </p:nvSpPr>
        <p:spPr>
          <a:xfrm>
            <a:off x="5925641" y="1888633"/>
            <a:ext cx="321835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>
                <a:latin typeface="Courier New" panose="02070309020205020404" pitchFamily="49" charset="0"/>
                <a:cs typeface="Courier New" panose="02070309020205020404" pitchFamily="49" charset="0"/>
              </a:rPr>
              <a:t>3’A  C  T 5’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EB323F1-27A1-719B-36EB-A762BBE4ED05}"/>
              </a:ext>
            </a:extLst>
          </p:cNvPr>
          <p:cNvSpPr txBox="1"/>
          <p:nvPr/>
        </p:nvSpPr>
        <p:spPr>
          <a:xfrm>
            <a:off x="6110467" y="2425282"/>
            <a:ext cx="782587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err="1">
                <a:solidFill>
                  <a:srgbClr val="FF0000"/>
                </a:solidFill>
              </a:rPr>
              <a:t>dye</a:t>
            </a:r>
            <a:r>
              <a:rPr lang="en-US" dirty="0" err="1"/>
              <a:t>T</a:t>
            </a:r>
            <a:r>
              <a:rPr lang="en-US" baseline="30000" dirty="0">
                <a:solidFill>
                  <a:srgbClr val="0070C0"/>
                </a:solidFill>
              </a:rPr>
              <a:t>*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0004B5-E989-2C8C-15C1-B4E8A91BD7A7}"/>
              </a:ext>
            </a:extLst>
          </p:cNvPr>
          <p:cNvSpPr txBox="1"/>
          <p:nvPr/>
        </p:nvSpPr>
        <p:spPr>
          <a:xfrm>
            <a:off x="6441624" y="2887066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CB08684-5192-F1BA-E2B3-4A87EE768CB2}"/>
              </a:ext>
            </a:extLst>
          </p:cNvPr>
          <p:cNvSpPr txBox="1"/>
          <p:nvPr/>
        </p:nvSpPr>
        <p:spPr>
          <a:xfrm>
            <a:off x="6825618" y="2887066"/>
            <a:ext cx="8338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err="1">
                <a:solidFill>
                  <a:schemeClr val="accent4">
                    <a:lumMod val="75000"/>
                  </a:schemeClr>
                </a:solidFill>
              </a:rPr>
              <a:t>dye</a:t>
            </a:r>
            <a:r>
              <a:rPr lang="en-US" dirty="0" err="1"/>
              <a:t>G</a:t>
            </a:r>
            <a:r>
              <a:rPr lang="en-US" baseline="30000" dirty="0">
                <a:solidFill>
                  <a:srgbClr val="0070C0"/>
                </a:solidFill>
              </a:rPr>
              <a:t>*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DDE5C10-B53D-D55B-6348-BEF4A555FFB3}"/>
              </a:ext>
            </a:extLst>
          </p:cNvPr>
          <p:cNvSpPr txBox="1"/>
          <p:nvPr/>
        </p:nvSpPr>
        <p:spPr>
          <a:xfrm>
            <a:off x="6429017" y="3341977"/>
            <a:ext cx="37221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T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251AB8-9DBA-3538-A6CE-6778D1AE2EE7}"/>
              </a:ext>
            </a:extLst>
          </p:cNvPr>
          <p:cNvSpPr txBox="1"/>
          <p:nvPr/>
        </p:nvSpPr>
        <p:spPr>
          <a:xfrm>
            <a:off x="7143020" y="3341977"/>
            <a:ext cx="42351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G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92779560-C2D0-24D9-6912-520D6FCF73D1}"/>
              </a:ext>
            </a:extLst>
          </p:cNvPr>
          <p:cNvSpPr txBox="1"/>
          <p:nvPr/>
        </p:nvSpPr>
        <p:spPr>
          <a:xfrm>
            <a:off x="7530589" y="3328226"/>
            <a:ext cx="800219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aseline="30000" dirty="0" err="1">
                <a:solidFill>
                  <a:schemeClr val="accent3">
                    <a:lumMod val="50000"/>
                  </a:schemeClr>
                </a:solidFill>
              </a:rPr>
              <a:t>dye</a:t>
            </a:r>
            <a:r>
              <a:rPr lang="en-US" dirty="0" err="1"/>
              <a:t>A</a:t>
            </a:r>
            <a:r>
              <a:rPr lang="en-US" baseline="30000" dirty="0">
                <a:solidFill>
                  <a:srgbClr val="0070C0"/>
                </a:solidFill>
              </a:rPr>
              <a:t>*</a:t>
            </a:r>
            <a:endParaRPr lang="en-US" baseline="30000" dirty="0">
              <a:solidFill>
                <a:srgbClr val="FF0000"/>
              </a:solidFill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9B95BB47-264E-E61C-FDE7-CD38FE801BD5}"/>
              </a:ext>
            </a:extLst>
          </p:cNvPr>
          <p:cNvSpPr txBox="1"/>
          <p:nvPr/>
        </p:nvSpPr>
        <p:spPr>
          <a:xfrm>
            <a:off x="4899650" y="1788638"/>
            <a:ext cx="582211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err="1">
                <a:solidFill>
                  <a:srgbClr val="FF0000"/>
                </a:solidFill>
              </a:rPr>
              <a:t>dye</a:t>
            </a:r>
            <a:r>
              <a:rPr lang="en-US" sz="1600" dirty="0" err="1"/>
              <a:t>T</a:t>
            </a:r>
            <a:r>
              <a:rPr lang="en-US" sz="1600" baseline="30000" dirty="0">
                <a:solidFill>
                  <a:srgbClr val="0070C0"/>
                </a:solidFill>
              </a:rPr>
              <a:t>*</a:t>
            </a:r>
            <a:endParaRPr lang="en-US" sz="1600" baseline="30000" dirty="0">
              <a:solidFill>
                <a:srgbClr val="FF0000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FC8C6175-C66D-DA26-54D8-44936D3815B1}"/>
              </a:ext>
            </a:extLst>
          </p:cNvPr>
          <p:cNvSpPr txBox="1"/>
          <p:nvPr/>
        </p:nvSpPr>
        <p:spPr>
          <a:xfrm>
            <a:off x="4683201" y="2100186"/>
            <a:ext cx="61747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err="1">
                <a:solidFill>
                  <a:schemeClr val="accent4">
                    <a:lumMod val="75000"/>
                  </a:schemeClr>
                </a:solidFill>
              </a:rPr>
              <a:t>dye</a:t>
            </a:r>
            <a:r>
              <a:rPr lang="en-US" sz="1600" dirty="0" err="1"/>
              <a:t>G</a:t>
            </a:r>
            <a:r>
              <a:rPr lang="en-US" sz="1600" baseline="30000" dirty="0">
                <a:solidFill>
                  <a:srgbClr val="0070C0"/>
                </a:solidFill>
              </a:rPr>
              <a:t>*</a:t>
            </a:r>
            <a:endParaRPr lang="en-US" sz="1600" baseline="30000" dirty="0">
              <a:solidFill>
                <a:srgbClr val="FF0000"/>
              </a:solidFill>
            </a:endParaRP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3DED0427-B2EF-7599-20CA-DC50219FCB50}"/>
              </a:ext>
            </a:extLst>
          </p:cNvPr>
          <p:cNvSpPr txBox="1"/>
          <p:nvPr/>
        </p:nvSpPr>
        <p:spPr>
          <a:xfrm>
            <a:off x="5254051" y="2084643"/>
            <a:ext cx="59343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err="1">
                <a:solidFill>
                  <a:schemeClr val="accent3">
                    <a:lumMod val="50000"/>
                  </a:schemeClr>
                </a:solidFill>
              </a:rPr>
              <a:t>dye</a:t>
            </a:r>
            <a:r>
              <a:rPr lang="en-US" sz="1600" dirty="0" err="1"/>
              <a:t>A</a:t>
            </a:r>
            <a:r>
              <a:rPr lang="en-US" sz="1600" baseline="30000" dirty="0">
                <a:solidFill>
                  <a:srgbClr val="0070C0"/>
                </a:solidFill>
              </a:rPr>
              <a:t>*</a:t>
            </a:r>
            <a:endParaRPr lang="en-US" sz="1600" baseline="30000" dirty="0">
              <a:solidFill>
                <a:srgbClr val="FF0000"/>
              </a:solidFill>
            </a:endParaRP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60140C71-6E4C-7AD1-78A2-D59E8C635A8F}"/>
              </a:ext>
            </a:extLst>
          </p:cNvPr>
          <p:cNvSpPr txBox="1"/>
          <p:nvPr/>
        </p:nvSpPr>
        <p:spPr>
          <a:xfrm>
            <a:off x="4908388" y="2441802"/>
            <a:ext cx="6046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600" baseline="30000" dirty="0" err="1">
                <a:solidFill>
                  <a:schemeClr val="accent5">
                    <a:lumMod val="50000"/>
                  </a:schemeClr>
                </a:solidFill>
              </a:rPr>
              <a:t>dye</a:t>
            </a:r>
            <a:r>
              <a:rPr lang="en-US" sz="1600" dirty="0" err="1"/>
              <a:t>C</a:t>
            </a:r>
            <a:r>
              <a:rPr lang="en-US" sz="1600" baseline="30000" dirty="0">
                <a:solidFill>
                  <a:srgbClr val="0070C0"/>
                </a:solidFill>
              </a:rPr>
              <a:t>*</a:t>
            </a:r>
            <a:endParaRPr lang="en-US" sz="1600" baseline="30000" dirty="0">
              <a:solidFill>
                <a:srgbClr val="FF0000"/>
              </a:solidFill>
            </a:endParaRP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3" grpId="0"/>
      <p:bldP spid="14" grpId="0"/>
      <p:bldP spid="15" grpId="0"/>
      <p:bldP spid="16" grpId="0"/>
      <p:bldP spid="18" grpId="0"/>
      <p:bldP spid="19" grpId="0"/>
      <p:bldP spid="19" grpId="1"/>
      <p:bldP spid="20" grpId="0"/>
      <p:bldP spid="20" grpId="1"/>
      <p:bldP spid="21" grpId="0"/>
      <p:bldP spid="21" grpId="1"/>
      <p:bldP spid="22" grpId="0"/>
      <p:bldP spid="2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870799B-3ECF-E178-4F3E-85CE63A7C1A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1" name="Slide Number Placeholder 1">
            <a:extLst>
              <a:ext uri="{FF2B5EF4-FFF2-40B4-BE49-F238E27FC236}">
                <a16:creationId xmlns:a16="http://schemas.microsoft.com/office/drawing/2014/main" id="{E4D879AF-0FE7-F66D-43CA-C8637FA77F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F318369-01E7-824B-9337-FA2106DA795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5842" name="Picture 3" descr="Screenshot 2018-02-05 18.47.22.png">
            <a:extLst>
              <a:ext uri="{FF2B5EF4-FFF2-40B4-BE49-F238E27FC236}">
                <a16:creationId xmlns:a16="http://schemas.microsoft.com/office/drawing/2014/main" id="{5790B6CC-38A7-B8F2-7C51-C70AFAEB9EF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5112" y="1236663"/>
            <a:ext cx="8613775" cy="3530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093E7D06-A4D2-A394-51C6-2026230E7183}"/>
              </a:ext>
            </a:extLst>
          </p:cNvPr>
          <p:cNvSpPr txBox="1"/>
          <p:nvPr/>
        </p:nvSpPr>
        <p:spPr>
          <a:xfrm>
            <a:off x="519653" y="774998"/>
            <a:ext cx="432451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Reversible terminator chemistry  </a:t>
            </a:r>
          </a:p>
        </p:txBody>
      </p:sp>
      <p:sp>
        <p:nvSpPr>
          <p:cNvPr id="35844" name="Title 5">
            <a:extLst>
              <a:ext uri="{FF2B5EF4-FFF2-40B4-BE49-F238E27FC236}">
                <a16:creationId xmlns:a16="http://schemas.microsoft.com/office/drawing/2014/main" id="{96ADD6B7-BA61-A08B-FF97-0A8C04680E9D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199" y="224706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Sequence reading</a:t>
            </a:r>
          </a:p>
        </p:txBody>
      </p:sp>
    </p:spTree>
    <p:extLst>
      <p:ext uri="{BB962C8B-B14F-4D97-AF65-F5344CB8AC3E}">
        <p14:creationId xmlns:p14="http://schemas.microsoft.com/office/powerpoint/2010/main" val="38289012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Title 1">
            <a:extLst>
              <a:ext uri="{FF2B5EF4-FFF2-40B4-BE49-F238E27FC236}">
                <a16:creationId xmlns:a16="http://schemas.microsoft.com/office/drawing/2014/main" id="{900D1B22-4F5B-EFB8-6932-48DB5447378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2277508" y="152155"/>
            <a:ext cx="4470400" cy="458787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 err="1">
                <a:latin typeface="+mn-lt"/>
                <a:ea typeface="ＭＳ Ｐゴシック" charset="0"/>
                <a:cs typeface="ＭＳ Ｐゴシック" charset="0"/>
              </a:rPr>
              <a:t>Illumina</a:t>
            </a: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 sequencing</a:t>
            </a:r>
            <a:endParaRPr lang="en-US" sz="1600" dirty="0">
              <a:latin typeface="+mn-lt"/>
              <a:ea typeface="ＭＳ Ｐゴシック" charset="0"/>
              <a:cs typeface="ＭＳ Ｐゴシック" charset="0"/>
            </a:endParaRPr>
          </a:p>
        </p:txBody>
      </p:sp>
      <p:sp>
        <p:nvSpPr>
          <p:cNvPr id="36866" name="Slide Number Placeholder 4">
            <a:extLst>
              <a:ext uri="{FF2B5EF4-FFF2-40B4-BE49-F238E27FC236}">
                <a16:creationId xmlns:a16="http://schemas.microsoft.com/office/drawing/2014/main" id="{9202616A-9C01-41BA-2765-2A2C90666A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0CF10D0-3F34-064E-A75B-DA3F542022C4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1748" name="Picture 6">
            <a:extLst>
              <a:ext uri="{FF2B5EF4-FFF2-40B4-BE49-F238E27FC236}">
                <a16:creationId xmlns:a16="http://schemas.microsoft.com/office/drawing/2014/main" id="{1387935E-CBBB-6FC9-5CBC-AC8E82B3BEF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648408" y="686511"/>
            <a:ext cx="6241536" cy="441260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89" name="Slide Number Placeholder 1">
            <a:extLst>
              <a:ext uri="{FF2B5EF4-FFF2-40B4-BE49-F238E27FC236}">
                <a16:creationId xmlns:a16="http://schemas.microsoft.com/office/drawing/2014/main" id="{DDBF378A-0855-662A-3E9B-17B34F57D6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04CD1C7-5FB6-9342-9BE9-1FF90C83E70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37890" name="Picture 2" descr="Screenshot 2016-02-09 10.58.37.png">
            <a:extLst>
              <a:ext uri="{FF2B5EF4-FFF2-40B4-BE49-F238E27FC236}">
                <a16:creationId xmlns:a16="http://schemas.microsoft.com/office/drawing/2014/main" id="{05AAF2B6-1B9C-16BB-5E41-14F7C13C3B6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13" y="2170157"/>
            <a:ext cx="2748945" cy="119955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7891" name="Picture 4" descr="Screenshot 2016-02-09 10.58.22.png">
            <a:extLst>
              <a:ext uri="{FF2B5EF4-FFF2-40B4-BE49-F238E27FC236}">
                <a16:creationId xmlns:a16="http://schemas.microsoft.com/office/drawing/2014/main" id="{5883B44B-89AB-EB5C-7ACE-63F37B05656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19113" y="781012"/>
            <a:ext cx="2748945" cy="12830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2" name="Title 6">
            <a:extLst>
              <a:ext uri="{FF2B5EF4-FFF2-40B4-BE49-F238E27FC236}">
                <a16:creationId xmlns:a16="http://schemas.microsoft.com/office/drawing/2014/main" id="{021C15AB-5D1C-4FF2-3421-CD7B5545FEF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Illumina Sequencers</a:t>
            </a:r>
          </a:p>
        </p:txBody>
      </p:sp>
      <p:pic>
        <p:nvPicPr>
          <p:cNvPr id="37893" name="Picture 1">
            <a:extLst>
              <a:ext uri="{FF2B5EF4-FFF2-40B4-BE49-F238E27FC236}">
                <a16:creationId xmlns:a16="http://schemas.microsoft.com/office/drawing/2014/main" id="{20973D27-05C6-EA51-8ACD-02541502EAE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0835" y="3494617"/>
            <a:ext cx="1337224" cy="14429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7894" name="TextBox 2">
            <a:extLst>
              <a:ext uri="{FF2B5EF4-FFF2-40B4-BE49-F238E27FC236}">
                <a16:creationId xmlns:a16="http://schemas.microsoft.com/office/drawing/2014/main" id="{3283C1E0-C4E3-BB5C-8D93-FB89FD6AFA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1913" y="3981596"/>
            <a:ext cx="1650003" cy="5847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dirty="0" err="1">
                <a:latin typeface="+mn-lt"/>
              </a:rPr>
              <a:t>NovaSeq</a:t>
            </a:r>
            <a:endParaRPr lang="en-US" altLang="en-US" sz="3200" dirty="0">
              <a:latin typeface="+mn-lt"/>
            </a:endParaRPr>
          </a:p>
        </p:txBody>
      </p:sp>
      <p:pic>
        <p:nvPicPr>
          <p:cNvPr id="4098" name="Picture 2" descr="MiSeq i100 specifications">
            <a:extLst>
              <a:ext uri="{FF2B5EF4-FFF2-40B4-BE49-F238E27FC236}">
                <a16:creationId xmlns:a16="http://schemas.microsoft.com/office/drawing/2014/main" id="{0E091610-10EE-9248-2391-E5AC0A45C00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168058" y="1124126"/>
            <a:ext cx="3202963" cy="3142823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Picture 2" descr="A screenshot of a computer&#10;&#10;AI-generated content may be incorrect.">
            <a:extLst>
              <a:ext uri="{FF2B5EF4-FFF2-40B4-BE49-F238E27FC236}">
                <a16:creationId xmlns:a16="http://schemas.microsoft.com/office/drawing/2014/main" id="{01049BC2-6526-47A4-9A7B-5DEFFEC34A7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90526" y="1742283"/>
            <a:ext cx="2796263" cy="206657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8AC4272-D30A-D67B-DAFA-D65BD4FEE8AB}"/>
              </a:ext>
            </a:extLst>
          </p:cNvPr>
          <p:cNvSpPr txBox="1"/>
          <p:nvPr/>
        </p:nvSpPr>
        <p:spPr>
          <a:xfrm>
            <a:off x="3863857" y="4216069"/>
            <a:ext cx="126348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+mn-lt"/>
                <a:hlinkClick r:id="rId7"/>
              </a:rPr>
              <a:t>MiSeq</a:t>
            </a:r>
            <a:r>
              <a:rPr lang="en-US" sz="1200" dirty="0">
                <a:latin typeface="+mn-lt"/>
                <a:hlinkClick r:id="rId7"/>
              </a:rPr>
              <a:t> i100 video</a:t>
            </a:r>
            <a:endParaRPr lang="en-US" sz="1200" dirty="0">
              <a:latin typeface="+mn-lt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BDDE60A-2E6A-4690-5562-2DD8D3DE3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5288" y="1073151"/>
            <a:ext cx="8229600" cy="2320925"/>
          </a:xfrm>
        </p:spPr>
        <p:txBody>
          <a:bodyPr/>
          <a:lstStyle/>
          <a:p>
            <a:pPr>
              <a:defRPr/>
            </a:pPr>
            <a:r>
              <a:rPr lang="en-US" sz="3600" dirty="0">
                <a:latin typeface="+mn-lt"/>
              </a:rPr>
              <a:t>When the single molecular sequencing technology is ready, </a:t>
            </a:r>
            <a:r>
              <a:rPr lang="en-US" sz="3600" b="1" dirty="0">
                <a:solidFill>
                  <a:schemeClr val="tx2">
                    <a:lumMod val="75000"/>
                  </a:schemeClr>
                </a:solidFill>
                <a:latin typeface="+mn-lt"/>
              </a:rPr>
              <a:t>amplification or cloning </a:t>
            </a:r>
            <a:r>
              <a:rPr lang="en-US" sz="3600" dirty="0">
                <a:latin typeface="+mn-lt"/>
              </a:rPr>
              <a:t>is not necessary.</a:t>
            </a:r>
          </a:p>
        </p:txBody>
      </p:sp>
      <p:sp>
        <p:nvSpPr>
          <p:cNvPr id="39938" name="Slide Number Placeholder 3">
            <a:extLst>
              <a:ext uri="{FF2B5EF4-FFF2-40B4-BE49-F238E27FC236}">
                <a16:creationId xmlns:a16="http://schemas.microsoft.com/office/drawing/2014/main" id="{04B9E8C3-092C-C774-B9E3-CF55930E36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0355CCB5-5CA6-A447-83AD-629B71EF5A3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15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985" name="Slide Number Placeholder 1">
            <a:extLst>
              <a:ext uri="{FF2B5EF4-FFF2-40B4-BE49-F238E27FC236}">
                <a16:creationId xmlns:a16="http://schemas.microsoft.com/office/drawing/2014/main" id="{A348D56F-7C29-A6E8-2FFC-96C0E5F20C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0F03213-2CCC-A949-A1FC-D46AB3CA761B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1986" name="Picture 3" descr="Screenshot 2019-01-30 12.07.03.png">
            <a:extLst>
              <a:ext uri="{FF2B5EF4-FFF2-40B4-BE49-F238E27FC236}">
                <a16:creationId xmlns:a16="http://schemas.microsoft.com/office/drawing/2014/main" id="{2AC60761-D215-ED3B-1570-6CFB7F38A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6449" y="768028"/>
            <a:ext cx="5076466" cy="415718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1987" name="Title 4">
            <a:extLst>
              <a:ext uri="{FF2B5EF4-FFF2-40B4-BE49-F238E27FC236}">
                <a16:creationId xmlns:a16="http://schemas.microsoft.com/office/drawing/2014/main" id="{D13C052E-B446-8F08-9F5A-E0DD52F8EDC4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118896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PacBio library prep workflow</a:t>
            </a:r>
          </a:p>
        </p:txBody>
      </p:sp>
      <p:sp>
        <p:nvSpPr>
          <p:cNvPr id="2" name="Oval 1">
            <a:extLst>
              <a:ext uri="{FF2B5EF4-FFF2-40B4-BE49-F238E27FC236}">
                <a16:creationId xmlns:a16="http://schemas.microsoft.com/office/drawing/2014/main" id="{FA44FF54-D76D-EB7F-4763-7CE504E45181}"/>
              </a:ext>
            </a:extLst>
          </p:cNvPr>
          <p:cNvSpPr/>
          <p:nvPr/>
        </p:nvSpPr>
        <p:spPr>
          <a:xfrm>
            <a:off x="265697" y="617956"/>
            <a:ext cx="2454275" cy="723900"/>
          </a:xfrm>
          <a:prstGeom prst="ellipse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2E08A67F-019E-B8FA-4BF9-E3577A1DA775}"/>
              </a:ext>
            </a:extLst>
          </p:cNvPr>
          <p:cNvSpPr/>
          <p:nvPr/>
        </p:nvSpPr>
        <p:spPr>
          <a:xfrm>
            <a:off x="265696" y="2484670"/>
            <a:ext cx="2454275" cy="723900"/>
          </a:xfrm>
          <a:prstGeom prst="ellipse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609882FA-78C8-DDF5-DA6D-75828A809104}"/>
              </a:ext>
            </a:extLst>
          </p:cNvPr>
          <p:cNvSpPr/>
          <p:nvPr/>
        </p:nvSpPr>
        <p:spPr>
          <a:xfrm>
            <a:off x="265695" y="4351384"/>
            <a:ext cx="2454275" cy="723900"/>
          </a:xfrm>
          <a:prstGeom prst="ellipse">
            <a:avLst/>
          </a:prstGeom>
          <a:noFill/>
          <a:ln w="19050">
            <a:solidFill>
              <a:srgbClr val="FF0000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ED8A2A3-8026-1054-1FF9-9389449E3998}"/>
              </a:ext>
            </a:extLst>
          </p:cNvPr>
          <p:cNvSpPr txBox="1"/>
          <p:nvPr/>
        </p:nvSpPr>
        <p:spPr>
          <a:xfrm>
            <a:off x="5822915" y="2615787"/>
            <a:ext cx="257463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>
                <a:latin typeface="+mn-lt"/>
              </a:rPr>
              <a:t>SMRTbell</a:t>
            </a:r>
            <a:r>
              <a:rPr lang="en-US" dirty="0">
                <a:latin typeface="+mn-lt"/>
              </a:rPr>
              <a:t> adaptor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39DC644-10C8-111D-8673-9E264F3CB37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E1FE9E2-F1D0-9F4D-BED2-A1AB6DF5CF60}" type="slidenum">
              <a:rPr lang="en-US" altLang="en-US" smtClean="0"/>
              <a:pPr>
                <a:defRPr/>
              </a:pPr>
              <a:t>17</a:t>
            </a:fld>
            <a:endParaRPr lang="en-US" altLang="en-US"/>
          </a:p>
        </p:txBody>
      </p:sp>
      <p:pic>
        <p:nvPicPr>
          <p:cNvPr id="5122" name="Picture 2">
            <a:extLst>
              <a:ext uri="{FF2B5EF4-FFF2-40B4-BE49-F238E27FC236}">
                <a16:creationId xmlns:a16="http://schemas.microsoft.com/office/drawing/2014/main" id="{11649E97-A44F-7D3A-8A98-27F307A8D5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4128" y="971277"/>
            <a:ext cx="4800288" cy="16600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4" name="Picture 3" descr="A colorful circle with a hole in the middle&#10;&#10;AI-generated content may be incorrect.">
            <a:extLst>
              <a:ext uri="{FF2B5EF4-FFF2-40B4-BE49-F238E27FC236}">
                <a16:creationId xmlns:a16="http://schemas.microsoft.com/office/drawing/2014/main" id="{26A5A640-EEF1-BF16-7611-C70F06D3D87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16783" y="740951"/>
            <a:ext cx="2746574" cy="4026312"/>
          </a:xfrm>
          <a:prstGeom prst="rect">
            <a:avLst/>
          </a:prstGeom>
        </p:spPr>
      </p:pic>
      <p:sp>
        <p:nvSpPr>
          <p:cNvPr id="5" name="TextBox 4">
            <a:hlinkClick r:id="rId5"/>
            <a:extLst>
              <a:ext uri="{FF2B5EF4-FFF2-40B4-BE49-F238E27FC236}">
                <a16:creationId xmlns:a16="http://schemas.microsoft.com/office/drawing/2014/main" id="{2267E842-EAF5-6D0B-D465-AD437F7906B6}"/>
              </a:ext>
            </a:extLst>
          </p:cNvPr>
          <p:cNvSpPr txBox="1"/>
          <p:nvPr/>
        </p:nvSpPr>
        <p:spPr>
          <a:xfrm>
            <a:off x="6353819" y="4671775"/>
            <a:ext cx="1784335" cy="369332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 eaLnBrk="1" hangingPunct="1">
              <a:defRPr/>
            </a:pPr>
            <a:r>
              <a:rPr lang="en-US" sz="1800" dirty="0">
                <a:latin typeface="+mn-lt"/>
                <a:ea typeface="ＭＳ Ｐゴシック" charset="0"/>
                <a:cs typeface="ＭＳ Ｐゴシック" charset="0"/>
                <a:hlinkClick r:id="rId6"/>
              </a:rPr>
              <a:t>PacBio HiFi video</a:t>
            </a:r>
            <a:endParaRPr lang="en-US" sz="1800" dirty="0">
              <a:latin typeface="+mn-lt"/>
              <a:ea typeface="ＭＳ Ｐゴシック" charset="0"/>
              <a:cs typeface="ＭＳ Ｐゴシック" charset="0"/>
            </a:endParaRPr>
          </a:p>
        </p:txBody>
      </p:sp>
      <p:sp>
        <p:nvSpPr>
          <p:cNvPr id="6" name="Title 9">
            <a:extLst>
              <a:ext uri="{FF2B5EF4-FFF2-40B4-BE49-F238E27FC236}">
                <a16:creationId xmlns:a16="http://schemas.microsoft.com/office/drawing/2014/main" id="{3D1BA160-0E47-5D9D-E35C-8B3294705CF9}"/>
              </a:ext>
            </a:extLst>
          </p:cNvPr>
          <p:cNvSpPr txBox="1">
            <a:spLocks/>
          </p:cNvSpPr>
          <p:nvPr/>
        </p:nvSpPr>
        <p:spPr bwMode="auto">
          <a:xfrm>
            <a:off x="302508" y="142712"/>
            <a:ext cx="8538983" cy="5504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en-US" dirty="0">
                <a:ea typeface="ＭＳ Ｐゴシック" panose="020B0600070205080204" pitchFamily="34" charset="-128"/>
              </a:rPr>
              <a:t>PacBio</a:t>
            </a:r>
            <a:r>
              <a:rPr lang="en-US" altLang="en-US" b="1" dirty="0">
                <a:ea typeface="ＭＳ Ｐゴシック" panose="020B0600070205080204" pitchFamily="34" charset="-128"/>
              </a:rPr>
              <a:t> </a:t>
            </a:r>
            <a:r>
              <a:rPr lang="en-US" altLang="en-US" dirty="0">
                <a:ea typeface="ＭＳ Ｐゴシック" panose="020B0600070205080204" pitchFamily="34" charset="-128"/>
              </a:rPr>
              <a:t>– Single Molecule Real Time (SMRT)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6C93F90-CA3C-7C30-C4AC-B5DB39AB2B5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39181" y="2804652"/>
            <a:ext cx="3050597" cy="2033731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CC63822A-F933-1DFE-ECEF-2DE2503044D0}"/>
              </a:ext>
            </a:extLst>
          </p:cNvPr>
          <p:cNvSpPr txBox="1"/>
          <p:nvPr/>
        </p:nvSpPr>
        <p:spPr>
          <a:xfrm>
            <a:off x="2819423" y="3218116"/>
            <a:ext cx="2572820" cy="954107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Up to 25 kb with</a:t>
            </a:r>
          </a:p>
          <a:p>
            <a:pPr eaLnBrk="1" hangingPunct="1">
              <a:defRPr/>
            </a:pPr>
            <a:r>
              <a:rPr lang="en-US" sz="2800" b="1" dirty="0">
                <a:solidFill>
                  <a:schemeClr val="accent3">
                    <a:lumMod val="75000"/>
                  </a:schemeClr>
                </a:solidFill>
                <a:latin typeface="Calibri Light" panose="020F0302020204030204" pitchFamily="34" charset="0"/>
                <a:cs typeface="Calibri Light" panose="020F0302020204030204" pitchFamily="34" charset="0"/>
              </a:rPr>
              <a:t>&gt;99% </a:t>
            </a:r>
            <a:r>
              <a:rPr lang="en-US" sz="2800" dirty="0">
                <a:latin typeface="Calibri Light" panose="020F0302020204030204" pitchFamily="34" charset="0"/>
                <a:cs typeface="Calibri Light" panose="020F0302020204030204" pitchFamily="34" charset="0"/>
              </a:rPr>
              <a:t>accuracy</a:t>
            </a:r>
          </a:p>
        </p:txBody>
      </p:sp>
    </p:spTree>
    <p:extLst>
      <p:ext uri="{BB962C8B-B14F-4D97-AF65-F5344CB8AC3E}">
        <p14:creationId xmlns:p14="http://schemas.microsoft.com/office/powerpoint/2010/main" val="162468792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10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09" name="Slide Number Placeholder 1">
            <a:extLst>
              <a:ext uri="{FF2B5EF4-FFF2-40B4-BE49-F238E27FC236}">
                <a16:creationId xmlns:a16="http://schemas.microsoft.com/office/drawing/2014/main" id="{6A631DFF-62D7-467F-6E8C-64D8A5BC52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FE42466-EF34-D54A-AAAA-3FCF86ECFCF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3010" name="Picture 2">
            <a:extLst>
              <a:ext uri="{FF2B5EF4-FFF2-40B4-BE49-F238E27FC236}">
                <a16:creationId xmlns:a16="http://schemas.microsoft.com/office/drawing/2014/main" id="{89E74F08-E2AF-1179-8AEA-6E71519EA46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243" y="746163"/>
            <a:ext cx="2641040" cy="2313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3011" name="Picture 3">
            <a:extLst>
              <a:ext uri="{FF2B5EF4-FFF2-40B4-BE49-F238E27FC236}">
                <a16:creationId xmlns:a16="http://schemas.microsoft.com/office/drawing/2014/main" id="{379001CF-7E8D-800E-113D-99D801329C1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083243" y="2783161"/>
            <a:ext cx="2641040" cy="23137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2" name="Title 4">
            <a:extLst>
              <a:ext uri="{FF2B5EF4-FFF2-40B4-BE49-F238E27FC236}">
                <a16:creationId xmlns:a16="http://schemas.microsoft.com/office/drawing/2014/main" id="{63B7C72E-08F2-8E44-3112-E449B60B586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Less biases (e.g., GC content)</a:t>
            </a:r>
          </a:p>
        </p:txBody>
      </p:sp>
      <p:pic>
        <p:nvPicPr>
          <p:cNvPr id="43013" name="Picture 5">
            <a:extLst>
              <a:ext uri="{FF2B5EF4-FFF2-40B4-BE49-F238E27FC236}">
                <a16:creationId xmlns:a16="http://schemas.microsoft.com/office/drawing/2014/main" id="{D946A3E4-D872-10C8-01FE-7CB6684B78A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27722" y="1741013"/>
            <a:ext cx="2789821" cy="278982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3014" name="TextBox 6">
            <a:extLst>
              <a:ext uri="{FF2B5EF4-FFF2-40B4-BE49-F238E27FC236}">
                <a16:creationId xmlns:a16="http://schemas.microsoft.com/office/drawing/2014/main" id="{61B63E84-AFB0-4ADC-80FB-46E17508BEE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40028" y="4617950"/>
            <a:ext cx="2981325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Peng </a:t>
            </a:r>
            <a:r>
              <a:rPr lang="en-US" altLang="en-US" sz="1200" i="1" dirty="0">
                <a:latin typeface="Arial" panose="020B0604020202020204" pitchFamily="34" charset="0"/>
              </a:rPr>
              <a:t>et al</a:t>
            </a:r>
            <a:r>
              <a:rPr lang="en-US" altLang="en-US" sz="1200" dirty="0">
                <a:latin typeface="Arial" panose="020B0604020202020204" pitchFamily="34" charset="0"/>
              </a:rPr>
              <a:t>., BMC Genomics, 2016, 17:21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D36CD997-30C7-22E5-9179-8B664ED827CE}"/>
              </a:ext>
            </a:extLst>
          </p:cNvPr>
          <p:cNvSpPr txBox="1"/>
          <p:nvPr/>
        </p:nvSpPr>
        <p:spPr>
          <a:xfrm>
            <a:off x="3075604" y="2094458"/>
            <a:ext cx="1013226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</a:rPr>
              <a:t>PacBio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EA03CB4-3BC6-BA4F-29B4-8B4A662B61FF}"/>
              </a:ext>
            </a:extLst>
          </p:cNvPr>
          <p:cNvSpPr txBox="1"/>
          <p:nvPr/>
        </p:nvSpPr>
        <p:spPr>
          <a:xfrm>
            <a:off x="1555525" y="2879886"/>
            <a:ext cx="118974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/>
            </a:pPr>
            <a:r>
              <a:rPr lang="en-US" dirty="0">
                <a:solidFill>
                  <a:schemeClr val="accent6">
                    <a:lumMod val="75000"/>
                  </a:schemeClr>
                </a:solidFill>
                <a:latin typeface="+mn-lt"/>
              </a:rPr>
              <a:t>Illumina</a:t>
            </a:r>
          </a:p>
        </p:txBody>
      </p:sp>
      <p:sp>
        <p:nvSpPr>
          <p:cNvPr id="43017" name="TextBox 3">
            <a:extLst>
              <a:ext uri="{FF2B5EF4-FFF2-40B4-BE49-F238E27FC236}">
                <a16:creationId xmlns:a16="http://schemas.microsoft.com/office/drawing/2014/main" id="{DC345303-A0FA-B6E3-7775-9365C80948D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3241" y="910750"/>
            <a:ext cx="2678112" cy="8302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Coverage map (depth per region)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033" name="Slide Number Placeholder 1">
            <a:extLst>
              <a:ext uri="{FF2B5EF4-FFF2-40B4-BE49-F238E27FC236}">
                <a16:creationId xmlns:a16="http://schemas.microsoft.com/office/drawing/2014/main" id="{44FC189C-7024-B4F3-4BEA-8CA1772F37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B59D16-711F-854D-9E38-08AB38265A54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19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44034" name="Picture 2" descr="PacBio_progress2014.png">
            <a:extLst>
              <a:ext uri="{FF2B5EF4-FFF2-40B4-BE49-F238E27FC236}">
                <a16:creationId xmlns:a16="http://schemas.microsoft.com/office/drawing/2014/main" id="{9CAE1985-E79B-099E-EB0A-C8F22FEC28D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57250" y="812960"/>
            <a:ext cx="7653339" cy="310657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4035" name="TextBox 3">
            <a:extLst>
              <a:ext uri="{FF2B5EF4-FFF2-40B4-BE49-F238E27FC236}">
                <a16:creationId xmlns:a16="http://schemas.microsoft.com/office/drawing/2014/main" id="{5153F662-753F-C6BD-8A39-A021D9D2EB35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6550" y="3921858"/>
            <a:ext cx="8350250" cy="10156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dirty="0">
                <a:latin typeface="Arial" panose="020B0604020202020204" pitchFamily="34" charset="0"/>
              </a:rPr>
              <a:t>PacBio has solved </a:t>
            </a:r>
            <a:r>
              <a:rPr lang="en-US" altLang="en-US" i="1" dirty="0">
                <a:latin typeface="Arial" panose="020B0604020202020204" pitchFamily="34" charset="0"/>
              </a:rPr>
              <a:t>de novo </a:t>
            </a:r>
            <a:r>
              <a:rPr lang="en-US" altLang="en-US" dirty="0">
                <a:latin typeface="Arial" panose="020B0604020202020204" pitchFamily="34" charset="0"/>
              </a:rPr>
              <a:t>assemblies of most bacterial genomes and it will solve assemblies of small “simple” genomes (e.g., &lt;500 </a:t>
            </a:r>
            <a:r>
              <a:rPr lang="en-US" altLang="en-US" dirty="0" err="1">
                <a:latin typeface="Arial" panose="020B0604020202020204" pitchFamily="34" charset="0"/>
              </a:rPr>
              <a:t>Mbp</a:t>
            </a:r>
            <a:r>
              <a:rPr lang="en-US" altLang="en-US" dirty="0">
                <a:latin typeface="Arial" panose="020B0604020202020204" pitchFamily="34" charset="0"/>
              </a:rPr>
              <a:t>) with increasing read length and improved sequencing quality.</a:t>
            </a:r>
          </a:p>
        </p:txBody>
      </p:sp>
      <p:sp>
        <p:nvSpPr>
          <p:cNvPr id="44036" name="Title 4">
            <a:extLst>
              <a:ext uri="{FF2B5EF4-FFF2-40B4-BE49-F238E27FC236}">
                <a16:creationId xmlns:a16="http://schemas.microsoft.com/office/drawing/2014/main" id="{F12BC1A2-0989-B097-7DE6-86B3E9BFF4C8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Early-generation PacBio for genome assembly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09" name="Title 1">
            <a:extLst>
              <a:ext uri="{FF2B5EF4-FFF2-40B4-BE49-F238E27FC236}">
                <a16:creationId xmlns:a16="http://schemas.microsoft.com/office/drawing/2014/main" id="{CC23325F-7E16-16A3-3195-22DA7AEC7B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70698" y="124295"/>
            <a:ext cx="8229600" cy="7366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The sequencing technology is key for a wide range of biological researches </a:t>
            </a:r>
          </a:p>
        </p:txBody>
      </p:sp>
      <p:sp>
        <p:nvSpPr>
          <p:cNvPr id="17410" name="Slide Number Placeholder 3">
            <a:extLst>
              <a:ext uri="{FF2B5EF4-FFF2-40B4-BE49-F238E27FC236}">
                <a16:creationId xmlns:a16="http://schemas.microsoft.com/office/drawing/2014/main" id="{520AAC48-D7D2-49D6-5FBE-29AE64EFE032}"/>
              </a:ext>
            </a:extLst>
          </p:cNvPr>
          <p:cNvSpPr>
            <a:spLocks noGrp="1" noChangeArrowheads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AD61B71-CCEE-B045-927A-03DB9FCDD59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17411" name="Picture 8">
            <a:extLst>
              <a:ext uri="{FF2B5EF4-FFF2-40B4-BE49-F238E27FC236}">
                <a16:creationId xmlns:a16="http://schemas.microsoft.com/office/drawing/2014/main" id="{68EADE2E-2581-9A5D-1060-CC405948C48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32410" y="1022869"/>
            <a:ext cx="2293145" cy="20500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Picture 9" descr="Screenshot 2016-04-06 01.09.00.png">
            <a:extLst>
              <a:ext uri="{FF2B5EF4-FFF2-40B4-BE49-F238E27FC236}">
                <a16:creationId xmlns:a16="http://schemas.microsoft.com/office/drawing/2014/main" id="{3CC0DEDB-A502-D0BB-413E-E552C58C997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884474" y="1022869"/>
            <a:ext cx="4139852" cy="145130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3" name="Picture 10" descr="Screenshot 2019-01-23 13.01.45.png">
            <a:extLst>
              <a:ext uri="{FF2B5EF4-FFF2-40B4-BE49-F238E27FC236}">
                <a16:creationId xmlns:a16="http://schemas.microsoft.com/office/drawing/2014/main" id="{14D09E1B-6A9A-6105-BACD-1AB574EFF872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269252" y="3379498"/>
            <a:ext cx="2615222" cy="1324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Picture 12" descr="A cover of a book&#10;&#10;Description automatically generated with low confidence">
            <a:extLst>
              <a:ext uri="{FF2B5EF4-FFF2-40B4-BE49-F238E27FC236}">
                <a16:creationId xmlns:a16="http://schemas.microsoft.com/office/drawing/2014/main" id="{90F1126C-50BF-DA66-AFD3-69296D30D60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7527" y="833630"/>
            <a:ext cx="1626947" cy="208206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5" name="Picture 16">
            <a:extLst>
              <a:ext uri="{FF2B5EF4-FFF2-40B4-BE49-F238E27FC236}">
                <a16:creationId xmlns:a16="http://schemas.microsoft.com/office/drawing/2014/main" id="{6C1DF5DB-1853-B839-F808-E9DB50B1DA7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97452" y="3000576"/>
            <a:ext cx="1636388" cy="20820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026" name="Picture 2" descr="Fig. 1">
            <a:extLst>
              <a:ext uri="{FF2B5EF4-FFF2-40B4-BE49-F238E27FC236}">
                <a16:creationId xmlns:a16="http://schemas.microsoft.com/office/drawing/2014/main" id="{69E289CA-3403-13B8-AE6A-ED2B75E0D63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15289" y="2636151"/>
            <a:ext cx="3041154" cy="238305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ABA8A8B-D46E-5D66-88F9-280E59A0717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AB17304B-D74E-2317-0936-BA017AC6A18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0952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Major long-read technologies</a:t>
            </a:r>
          </a:p>
        </p:txBody>
      </p:sp>
      <p:sp>
        <p:nvSpPr>
          <p:cNvPr id="22530" name="Slide Number Placeholder 3">
            <a:extLst>
              <a:ext uri="{FF2B5EF4-FFF2-40B4-BE49-F238E27FC236}">
                <a16:creationId xmlns:a16="http://schemas.microsoft.com/office/drawing/2014/main" id="{BD407D8D-769A-F2AB-3F5D-6B8AA8DB28A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2E8E9D5-17E9-C84A-A29B-0877865385E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20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2533" name="Picture 9">
            <a:extLst>
              <a:ext uri="{FF2B5EF4-FFF2-40B4-BE49-F238E27FC236}">
                <a16:creationId xmlns:a16="http://schemas.microsoft.com/office/drawing/2014/main" id="{2BFB3DB7-C83B-1CD9-D6E4-D0EB79B4780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68138" y="1182560"/>
            <a:ext cx="3934971" cy="157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4" name="Picture 11">
            <a:extLst>
              <a:ext uri="{FF2B5EF4-FFF2-40B4-BE49-F238E27FC236}">
                <a16:creationId xmlns:a16="http://schemas.microsoft.com/office/drawing/2014/main" id="{78C86646-F171-6A3C-192A-27E96607BB5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10197" y="3112655"/>
            <a:ext cx="4152015" cy="94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158680634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081" name="Slide Number Placeholder 1">
            <a:extLst>
              <a:ext uri="{FF2B5EF4-FFF2-40B4-BE49-F238E27FC236}">
                <a16:creationId xmlns:a16="http://schemas.microsoft.com/office/drawing/2014/main" id="{F1433B32-64B9-48B9-48FB-B699C53E76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F5159645-CB27-0748-9451-4AF4F5E34C51}" type="slidenum">
              <a:rPr lang="en-US" altLang="zh-CN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21</a:t>
            </a:fld>
            <a:endParaRPr lang="en-US" altLang="zh-CN" sz="1200">
              <a:solidFill>
                <a:srgbClr val="898989"/>
              </a:solidFill>
            </a:endParaRPr>
          </a:p>
        </p:txBody>
      </p:sp>
      <p:sp>
        <p:nvSpPr>
          <p:cNvPr id="46082" name="Title 9">
            <a:extLst>
              <a:ext uri="{FF2B5EF4-FFF2-40B4-BE49-F238E27FC236}">
                <a16:creationId xmlns:a16="http://schemas.microsoft.com/office/drawing/2014/main" id="{9C73BF58-9315-C544-5C79-4B1D4434502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506963" y="102393"/>
            <a:ext cx="8229600" cy="840952"/>
          </a:xfrm>
        </p:spPr>
        <p:txBody>
          <a:bodyPr/>
          <a:lstStyle/>
          <a:p>
            <a:pPr eaLnBrk="1" hangingPunct="1"/>
            <a:r>
              <a:rPr lang="en-US" altLang="en-US" b="1" dirty="0">
                <a:ea typeface="ＭＳ Ｐゴシック" panose="020B0600070205080204" pitchFamily="34" charset="-128"/>
              </a:rPr>
              <a:t>Oxford Nanopore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1800" dirty="0">
                <a:ea typeface="ＭＳ Ｐゴシック" panose="020B0600070205080204" pitchFamily="34" charset="-128"/>
                <a:hlinkClick r:id="rId3"/>
              </a:rPr>
              <a:t>A promising technology</a:t>
            </a:r>
            <a:endParaRPr lang="en-US" altLang="en-US" sz="1800" dirty="0">
              <a:ea typeface="ＭＳ Ｐゴシック" panose="020B0600070205080204" pitchFamily="34" charset="-128"/>
            </a:endParaRPr>
          </a:p>
        </p:txBody>
      </p:sp>
      <p:sp>
        <p:nvSpPr>
          <p:cNvPr id="2" name="Rectangle 8">
            <a:extLst>
              <a:ext uri="{FF2B5EF4-FFF2-40B4-BE49-F238E27FC236}">
                <a16:creationId xmlns:a16="http://schemas.microsoft.com/office/drawing/2014/main" id="{B19D12D4-314E-ECC6-EE34-B7CB37F1B0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4107413" y="3342735"/>
            <a:ext cx="4629150" cy="1570037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marL="285750" indent="-285750" eaLnBrk="1" hangingPunct="1">
              <a:buFont typeface="Arial"/>
              <a:buChar char="•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Single molecular sequencing</a:t>
            </a:r>
          </a:p>
          <a:p>
            <a:pPr marL="285750" indent="-285750" eaLnBrk="1" hangingPunct="1">
              <a:buFont typeface="Arial"/>
              <a:buChar char="•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No amplifications</a:t>
            </a:r>
          </a:p>
          <a:p>
            <a:pPr marL="285750" indent="-285750" eaLnBrk="1" hangingPunct="1">
              <a:buFont typeface="Arial"/>
              <a:buChar char="•"/>
              <a:defRPr/>
            </a:pPr>
            <a:r>
              <a:rPr lang="en-US" b="1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Long reads (typically 10-200kb)</a:t>
            </a:r>
          </a:p>
          <a:p>
            <a:pPr marL="285750" indent="-285750" eaLnBrk="1" hangingPunct="1">
              <a:buFont typeface="Arial"/>
              <a:buChar char="•"/>
              <a:defRPr/>
            </a:pPr>
            <a:r>
              <a:rPr lang="en-US" b="1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Error rate is high (~1-10%)</a:t>
            </a:r>
          </a:p>
        </p:txBody>
      </p:sp>
      <p:sp>
        <p:nvSpPr>
          <p:cNvPr id="30726" name="Rectangle 10">
            <a:extLst>
              <a:ext uri="{FF2B5EF4-FFF2-40B4-BE49-F238E27FC236}">
                <a16:creationId xmlns:a16="http://schemas.microsoft.com/office/drawing/2014/main" id="{82C4CDBC-33A6-8235-0E42-7FABB6B2487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67004" y="3505857"/>
            <a:ext cx="3495675" cy="1323439"/>
          </a:xfrm>
          <a:prstGeom prst="rect">
            <a:avLst/>
          </a:prstGeom>
          <a:noFill/>
          <a:ln>
            <a:noFill/>
          </a:ln>
        </p:spPr>
        <p:txBody>
          <a:bodyPr>
            <a:spAutoFit/>
          </a:bodyPr>
          <a:lstStyle/>
          <a:p>
            <a:pPr eaLnBrk="1" hangingPunct="1">
              <a:defRPr/>
            </a:pPr>
            <a:r>
              <a:rPr lang="en-US" sz="2000" dirty="0">
                <a:latin typeface="+mn-lt"/>
                <a:ea typeface="ＭＳ Ｐゴシック" charset="0"/>
                <a:cs typeface="ＭＳ Ｐゴシック" charset="0"/>
              </a:rPr>
              <a:t>As each </a:t>
            </a:r>
            <a:r>
              <a:rPr lang="en-US" sz="2000" dirty="0" err="1">
                <a:latin typeface="+mn-lt"/>
                <a:ea typeface="ＭＳ Ｐゴシック" charset="0"/>
                <a:cs typeface="ＭＳ Ｐゴシック" charset="0"/>
              </a:rPr>
              <a:t>nucleobase</a:t>
            </a:r>
            <a:r>
              <a:rPr lang="en-US" sz="2000" dirty="0">
                <a:latin typeface="+mn-lt"/>
                <a:ea typeface="ＭＳ Ｐゴシック" charset="0"/>
                <a:cs typeface="ＭＳ Ｐゴシック" charset="0"/>
              </a:rPr>
              <a:t> passes through the pore the current is affected and this change allows sequence to be read out.</a:t>
            </a:r>
          </a:p>
        </p:txBody>
      </p:sp>
      <p:pic>
        <p:nvPicPr>
          <p:cNvPr id="46085" name="Picture 3">
            <a:extLst>
              <a:ext uri="{FF2B5EF4-FFF2-40B4-BE49-F238E27FC236}">
                <a16:creationId xmlns:a16="http://schemas.microsoft.com/office/drawing/2014/main" id="{4103CD69-599D-9FF1-CC15-5AE4EF12E755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231363" y="1268098"/>
            <a:ext cx="2846842" cy="191075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6086" name="Picture 2" descr="Screenshot 2019-01-29 23.00.25.png">
            <a:extLst>
              <a:ext uri="{FF2B5EF4-FFF2-40B4-BE49-F238E27FC236}">
                <a16:creationId xmlns:a16="http://schemas.microsoft.com/office/drawing/2014/main" id="{47871AE2-45A2-FF38-D400-31D40045F7C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67004" y="1051156"/>
            <a:ext cx="4081754" cy="246583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  <p:transition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Slide Number Placeholder 1">
            <a:extLst>
              <a:ext uri="{FF2B5EF4-FFF2-40B4-BE49-F238E27FC236}">
                <a16:creationId xmlns:a16="http://schemas.microsoft.com/office/drawing/2014/main" id="{F8A50E6D-6391-059A-7906-181394685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38234E9-A288-CF4B-A104-D8BEB90E4FA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2ECAF2D-5FC6-B15A-1139-E065BB0455B1}"/>
              </a:ext>
            </a:extLst>
          </p:cNvPr>
          <p:cNvSpPr/>
          <p:nvPr/>
        </p:nvSpPr>
        <p:spPr>
          <a:xfrm>
            <a:off x="196720" y="769663"/>
            <a:ext cx="5818414" cy="26781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eaLnBrk="1" hangingPunct="1">
              <a:defRPr/>
            </a:pPr>
            <a:r>
              <a:rPr lang="en-US" b="1" dirty="0" err="1">
                <a:latin typeface="+mn-lt"/>
                <a:ea typeface="ＭＳ Ｐゴシック" charset="0"/>
                <a:cs typeface="ＭＳ Ｐゴシック" charset="0"/>
              </a:rPr>
              <a:t>MinION</a:t>
            </a:r>
            <a:endParaRPr lang="en-US" dirty="0">
              <a:latin typeface="+mn-lt"/>
              <a:ea typeface="ＭＳ Ｐゴシック" charset="0"/>
              <a:cs typeface="ＭＳ Ｐゴシック" charset="0"/>
            </a:endParaRP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USB disposable sequencer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~10Gb in about two days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endParaRPr lang="en-US" b="1" dirty="0">
              <a:latin typeface="+mn-lt"/>
              <a:ea typeface="ＭＳ Ｐゴシック" charset="0"/>
              <a:cs typeface="ＭＳ Ｐゴシック" charset="0"/>
            </a:endParaRPr>
          </a:p>
          <a:p>
            <a:pPr eaLnBrk="1" hangingPunct="1">
              <a:defRPr/>
            </a:pPr>
            <a:r>
              <a:rPr lang="en-US" b="1" dirty="0" err="1">
                <a:latin typeface="+mn-lt"/>
                <a:ea typeface="ＭＳ Ｐゴシック" charset="0"/>
                <a:cs typeface="ＭＳ Ｐゴシック" charset="0"/>
              </a:rPr>
              <a:t>PromethlON</a:t>
            </a:r>
            <a:endParaRPr lang="en-US" dirty="0">
              <a:latin typeface="+mn-lt"/>
              <a:ea typeface="ＭＳ Ｐゴシック" charset="0"/>
              <a:cs typeface="ＭＳ Ｐゴシック" charset="0"/>
            </a:endParaRP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High-throughput</a:t>
            </a:r>
          </a:p>
          <a:p>
            <a:pPr marL="342900" indent="-342900" eaLnBrk="1" hangingPunct="1">
              <a:buFont typeface="+mj-lt"/>
              <a:buAutoNum type="arabicPeriod"/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lower cost (&lt;$1000 per human genome)</a:t>
            </a:r>
          </a:p>
        </p:txBody>
      </p:sp>
      <p:pic>
        <p:nvPicPr>
          <p:cNvPr id="48131" name="Picture 3" descr="Screenshot 2019-01-29 21.34.57.png">
            <a:extLst>
              <a:ext uri="{FF2B5EF4-FFF2-40B4-BE49-F238E27FC236}">
                <a16:creationId xmlns:a16="http://schemas.microsoft.com/office/drawing/2014/main" id="{64D99DF8-B864-7EC5-080D-58B25444929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96720" y="3469327"/>
            <a:ext cx="6807459" cy="15242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8132" name="Title 4">
            <a:extLst>
              <a:ext uri="{FF2B5EF4-FFF2-40B4-BE49-F238E27FC236}">
                <a16:creationId xmlns:a16="http://schemas.microsoft.com/office/drawing/2014/main" id="{D5993846-340C-AF80-A94E-849AAD62C97C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07632" y="24211"/>
            <a:ext cx="5078413" cy="7239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Nanopore devices</a:t>
            </a:r>
          </a:p>
        </p:txBody>
      </p:sp>
      <p:pic>
        <p:nvPicPr>
          <p:cNvPr id="6" name="Picture 5" descr="Screenshot 2019-01-29 22.49.15.png">
            <a:extLst>
              <a:ext uri="{FF2B5EF4-FFF2-40B4-BE49-F238E27FC236}">
                <a16:creationId xmlns:a16="http://schemas.microsoft.com/office/drawing/2014/main" id="{816E0967-AFEA-AC9B-AD50-3B045C279CC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407151" y="712057"/>
            <a:ext cx="2065046" cy="139666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Rectangle 6">
            <a:extLst>
              <a:ext uri="{FF2B5EF4-FFF2-40B4-BE49-F238E27FC236}">
                <a16:creationId xmlns:a16="http://schemas.microsoft.com/office/drawing/2014/main" id="{04DED193-D4FE-F66E-C4E8-FB2CFB6CE08F}"/>
              </a:ext>
            </a:extLst>
          </p:cNvPr>
          <p:cNvSpPr>
            <a:spLocks noChangeArrowheads="1"/>
          </p:cNvSpPr>
          <p:nvPr/>
        </p:nvSpPr>
        <p:spPr bwMode="auto">
          <a:xfrm>
            <a:off x="6354018" y="2168893"/>
            <a:ext cx="253206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portable device: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 err="1">
                <a:latin typeface="+mn-lt"/>
              </a:rPr>
              <a:t>MinION</a:t>
            </a:r>
            <a:r>
              <a:rPr lang="en-US" altLang="en-US" sz="2400" dirty="0">
                <a:latin typeface="+mn-lt"/>
              </a:rPr>
              <a:t> Mk1C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153" name="Slide Number Placeholder 1">
            <a:extLst>
              <a:ext uri="{FF2B5EF4-FFF2-40B4-BE49-F238E27FC236}">
                <a16:creationId xmlns:a16="http://schemas.microsoft.com/office/drawing/2014/main" id="{5150DE63-D92F-E322-1AB6-AEF1AFBCEC6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E55B184-E8AD-2949-AC79-AB1D6F3E939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49154" name="Title 1">
            <a:extLst>
              <a:ext uri="{FF2B5EF4-FFF2-40B4-BE49-F238E27FC236}">
                <a16:creationId xmlns:a16="http://schemas.microsoft.com/office/drawing/2014/main" id="{91F413EA-3B0A-3ED3-60CD-F697515AC587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1485106" y="213567"/>
            <a:ext cx="6408737" cy="7239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Applications of Nanopore sequencing</a:t>
            </a:r>
          </a:p>
        </p:txBody>
      </p:sp>
      <p:sp>
        <p:nvSpPr>
          <p:cNvPr id="49155" name="Rectangle 3">
            <a:extLst>
              <a:ext uri="{FF2B5EF4-FFF2-40B4-BE49-F238E27FC236}">
                <a16:creationId xmlns:a16="http://schemas.microsoft.com/office/drawing/2014/main" id="{503AF0DD-5EC4-2062-7525-2DF955869393}"/>
              </a:ext>
            </a:extLst>
          </p:cNvPr>
          <p:cNvSpPr>
            <a:spLocks noChangeArrowheads="1"/>
          </p:cNvSpPr>
          <p:nvPr/>
        </p:nvSpPr>
        <p:spPr bwMode="auto">
          <a:xfrm>
            <a:off x="668500" y="988236"/>
            <a:ext cx="7153275" cy="1409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1. Genomic DNA sequencing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2. RNA sequencing (direct RNA or cDNA)</a:t>
            </a:r>
          </a:p>
          <a:p>
            <a:pPr eaLnBrk="1" hangingPunct="1">
              <a:lnSpc>
                <a:spcPct val="120000"/>
              </a:lnSpc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3. DNA methylation and other modifications</a:t>
            </a:r>
          </a:p>
        </p:txBody>
      </p:sp>
      <p:pic>
        <p:nvPicPr>
          <p:cNvPr id="49156" name="Picture 6">
            <a:extLst>
              <a:ext uri="{FF2B5EF4-FFF2-40B4-BE49-F238E27FC236}">
                <a16:creationId xmlns:a16="http://schemas.microsoft.com/office/drawing/2014/main" id="{96D32097-D8AF-9163-9643-1DAA4F3C8E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53208" y="2594701"/>
            <a:ext cx="4656654" cy="244640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9157" name="TextBox 8">
            <a:extLst>
              <a:ext uri="{FF2B5EF4-FFF2-40B4-BE49-F238E27FC236}">
                <a16:creationId xmlns:a16="http://schemas.microsoft.com/office/drawing/2014/main" id="{EF9F3EC8-11C2-6763-1ADF-DB08DEE01AF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34746" y="4253316"/>
            <a:ext cx="2681287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Nature Methods, 2017, 14:347–348</a:t>
            </a: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8B5AA16-BFC0-6CDC-48B0-3896D8C369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E1FE9E2-F1D0-9F4D-BED2-A1AB6DF5CF60}" type="slidenum">
              <a:rPr lang="en-US" altLang="en-US" smtClean="0"/>
              <a:pPr>
                <a:defRPr/>
              </a:pPr>
              <a:t>24</a:t>
            </a:fld>
            <a:endParaRPr lang="en-US" alt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3AE3FB4C-FA59-F3A5-8CA2-D1E5F68D9605}"/>
              </a:ext>
            </a:extLst>
          </p:cNvPr>
          <p:cNvSpPr txBox="1">
            <a:spLocks/>
          </p:cNvSpPr>
          <p:nvPr/>
        </p:nvSpPr>
        <p:spPr bwMode="auto">
          <a:xfrm>
            <a:off x="342900" y="77257"/>
            <a:ext cx="8458200" cy="7239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en-US" dirty="0">
                <a:ea typeface="ＭＳ Ｐゴシック" panose="020B0600070205080204" pitchFamily="34" charset="-128"/>
              </a:rPr>
              <a:t>Finished genomes can be generated using Nanopore data</a:t>
            </a:r>
          </a:p>
        </p:txBody>
      </p:sp>
      <p:pic>
        <p:nvPicPr>
          <p:cNvPr id="7" name="Picture 6" descr="A picture containing chart&#10;&#10;Description automatically generated">
            <a:extLst>
              <a:ext uri="{FF2B5EF4-FFF2-40B4-BE49-F238E27FC236}">
                <a16:creationId xmlns:a16="http://schemas.microsoft.com/office/drawing/2014/main" id="{4A7D8A00-4490-5E8E-15C9-2099FDCB3A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76491" y="801156"/>
            <a:ext cx="4324609" cy="4171525"/>
          </a:xfrm>
          <a:prstGeom prst="rect">
            <a:avLst/>
          </a:prstGeom>
        </p:spPr>
      </p:pic>
      <p:pic>
        <p:nvPicPr>
          <p:cNvPr id="3" name="image3.png">
            <a:extLst>
              <a:ext uri="{FF2B5EF4-FFF2-40B4-BE49-F238E27FC236}">
                <a16:creationId xmlns:a16="http://schemas.microsoft.com/office/drawing/2014/main" id="{CA12C91E-00EA-25FE-C821-CFE9C0C341B8}"/>
              </a:ext>
            </a:extLst>
          </p:cNvPr>
          <p:cNvPicPr/>
          <p:nvPr/>
        </p:nvPicPr>
        <p:blipFill>
          <a:blip r:embed="rId3"/>
          <a:srcRect/>
          <a:stretch>
            <a:fillRect/>
          </a:stretch>
        </p:blipFill>
        <p:spPr>
          <a:xfrm>
            <a:off x="638053" y="1937130"/>
            <a:ext cx="2940929" cy="2758552"/>
          </a:xfrm>
          <a:prstGeom prst="rect">
            <a:avLst/>
          </a:prstGeom>
          <a:ln/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1FF08407-89B7-A1BF-6124-B6444E1BAF6E}"/>
              </a:ext>
            </a:extLst>
          </p:cNvPr>
          <p:cNvSpPr txBox="1"/>
          <p:nvPr/>
        </p:nvSpPr>
        <p:spPr>
          <a:xfrm>
            <a:off x="1108809" y="4695682"/>
            <a:ext cx="218630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>
                <a:latin typeface="+mn-lt"/>
              </a:rPr>
              <a:t>Liu et al., 2023, New Phytologist</a:t>
            </a:r>
          </a:p>
        </p:txBody>
      </p:sp>
      <p:pic>
        <p:nvPicPr>
          <p:cNvPr id="10" name="Picture 9" descr="Close-up of wheat plants&#10;&#10;AI-generated content may be incorrect.">
            <a:extLst>
              <a:ext uri="{FF2B5EF4-FFF2-40B4-BE49-F238E27FC236}">
                <a16:creationId xmlns:a16="http://schemas.microsoft.com/office/drawing/2014/main" id="{B5355388-E31B-ECDE-37DA-D36C458F2B9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179727" y="754434"/>
            <a:ext cx="2044467" cy="10806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89014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702C13B-E416-C018-6405-A307126D27A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8" name="Picture 4" descr="Gapless Telomere to Telomere human genome (T2T-CHM13) now available">
            <a:extLst>
              <a:ext uri="{FF2B5EF4-FFF2-40B4-BE49-F238E27FC236}">
                <a16:creationId xmlns:a16="http://schemas.microsoft.com/office/drawing/2014/main" id="{EF2DE3A9-711B-B50D-1E8D-97A14A3AF93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07571" y="2101305"/>
            <a:ext cx="3978134" cy="22509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4033" name="Slide Number Placeholder 1">
            <a:extLst>
              <a:ext uri="{FF2B5EF4-FFF2-40B4-BE49-F238E27FC236}">
                <a16:creationId xmlns:a16="http://schemas.microsoft.com/office/drawing/2014/main" id="{2C41305B-CDB1-FDA1-A073-693BC61387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7B59D16-711F-854D-9E38-08AB38265A54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697DB138-E044-3C17-7B49-04290830D4C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8967" y="290917"/>
            <a:ext cx="7231033" cy="1444904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06A747D7-12B0-CFDE-3D26-B2792B37B633}"/>
              </a:ext>
            </a:extLst>
          </p:cNvPr>
          <p:cNvSpPr txBox="1"/>
          <p:nvPr/>
        </p:nvSpPr>
        <p:spPr>
          <a:xfrm>
            <a:off x="4555375" y="2196158"/>
            <a:ext cx="428105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latin typeface="+mn-lt"/>
              </a:rPr>
              <a:t>To finish the last remaining regions of the genome, we leveraged the complementary aspects of </a:t>
            </a:r>
            <a:r>
              <a:rPr lang="en-US" sz="2000" dirty="0">
                <a:solidFill>
                  <a:srgbClr val="FF0000"/>
                </a:solidFill>
                <a:latin typeface="+mn-lt"/>
              </a:rPr>
              <a:t>PacBio HiFi </a:t>
            </a:r>
            <a:r>
              <a:rPr lang="en-US" sz="2000" dirty="0">
                <a:latin typeface="+mn-lt"/>
              </a:rPr>
              <a:t>and </a:t>
            </a:r>
            <a:r>
              <a:rPr lang="en-US" sz="2000" dirty="0">
                <a:solidFill>
                  <a:srgbClr val="FF0000"/>
                </a:solidFill>
                <a:latin typeface="+mn-lt"/>
              </a:rPr>
              <a:t>Oxford Nanopore ultralong-read </a:t>
            </a:r>
            <a:r>
              <a:rPr lang="en-US" sz="2000" dirty="0">
                <a:latin typeface="+mn-lt"/>
              </a:rPr>
              <a:t>sequencing to assemble the uniformly homozygous CHM13hTERT cell line.</a:t>
            </a:r>
          </a:p>
        </p:txBody>
      </p:sp>
    </p:spTree>
    <p:extLst>
      <p:ext uri="{BB962C8B-B14F-4D97-AF65-F5344CB8AC3E}">
        <p14:creationId xmlns:p14="http://schemas.microsoft.com/office/powerpoint/2010/main" val="112152706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55D64EC-D93A-4D2C-5A57-87A2A75B6C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E1FE9E2-F1D0-9F4D-BED2-A1AB6DF5CF60}" type="slidenum">
              <a:rPr lang="en-US" altLang="en-US" smtClean="0"/>
              <a:pPr>
                <a:defRPr/>
              </a:pPr>
              <a:t>26</a:t>
            </a:fld>
            <a:endParaRPr lang="en-US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AB110BE-8431-5304-0816-FF03DF7BD15F}"/>
              </a:ext>
            </a:extLst>
          </p:cNvPr>
          <p:cNvSpPr txBox="1"/>
          <p:nvPr/>
        </p:nvSpPr>
        <p:spPr>
          <a:xfrm>
            <a:off x="3222713" y="1610294"/>
            <a:ext cx="5744095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i="0" dirty="0">
                <a:solidFill>
                  <a:srgbClr val="222222"/>
                </a:solidFill>
                <a:effectLst/>
                <a:latin typeface="+mn-lt"/>
              </a:rPr>
              <a:t>The two most widely used commercial technologies are Pacific Biosciences’ Single Molecule Real-Time (SMRT) sequencing (average read length ~20 kb with &gt;99.9% accuracy for 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HiFi reads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+mn-lt"/>
              </a:rPr>
              <a:t>) and Oxford Nanopore Technologies’ nanopore sequencing (average read length ~100 kb for </a:t>
            </a:r>
            <a:r>
              <a:rPr lang="en-US" sz="2000" b="0" i="0" dirty="0">
                <a:solidFill>
                  <a:srgbClr val="FF0000"/>
                </a:solidFill>
                <a:effectLst/>
                <a:latin typeface="+mn-lt"/>
              </a:rPr>
              <a:t>ultra-long reads</a:t>
            </a:r>
            <a:r>
              <a:rPr lang="en-US" sz="2000" b="0" i="0" dirty="0">
                <a:solidFill>
                  <a:srgbClr val="222222"/>
                </a:solidFill>
                <a:effectLst/>
                <a:latin typeface="+mn-lt"/>
              </a:rPr>
              <a:t>, ~99% accuracy for R10.4). </a:t>
            </a:r>
            <a:endParaRPr lang="en-US" sz="2000" dirty="0">
              <a:latin typeface="+mn-lt"/>
            </a:endParaRPr>
          </a:p>
        </p:txBody>
      </p:sp>
      <p:pic>
        <p:nvPicPr>
          <p:cNvPr id="4" name="Picture 2">
            <a:extLst>
              <a:ext uri="{FF2B5EF4-FFF2-40B4-BE49-F238E27FC236}">
                <a16:creationId xmlns:a16="http://schemas.microsoft.com/office/drawing/2014/main" id="{97517619-AC03-46D0-B12C-5735B2343AC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1097292"/>
            <a:ext cx="2715637" cy="366997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5" name="Title 4">
            <a:extLst>
              <a:ext uri="{FF2B5EF4-FFF2-40B4-BE49-F238E27FC236}">
                <a16:creationId xmlns:a16="http://schemas.microsoft.com/office/drawing/2014/main" id="{5664D6B9-D5B5-77A6-AD52-38CBAB6AB36A}"/>
              </a:ext>
            </a:extLst>
          </p:cNvPr>
          <p:cNvSpPr txBox="1">
            <a:spLocks/>
          </p:cNvSpPr>
          <p:nvPr/>
        </p:nvSpPr>
        <p:spPr bwMode="auto">
          <a:xfrm>
            <a:off x="457200" y="205979"/>
            <a:ext cx="8229600" cy="76938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en-US" dirty="0">
                <a:ea typeface="ＭＳ Ｐゴシック" panose="020B0600070205080204" pitchFamily="34" charset="-128"/>
              </a:rPr>
              <a:t>Method of the Year 2022: Long-read sequencing</a:t>
            </a:r>
          </a:p>
        </p:txBody>
      </p:sp>
    </p:spTree>
    <p:extLst>
      <p:ext uri="{BB962C8B-B14F-4D97-AF65-F5344CB8AC3E}">
        <p14:creationId xmlns:p14="http://schemas.microsoft.com/office/powerpoint/2010/main" val="24929527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entagon 8">
            <a:extLst>
              <a:ext uri="{FF2B5EF4-FFF2-40B4-BE49-F238E27FC236}">
                <a16:creationId xmlns:a16="http://schemas.microsoft.com/office/drawing/2014/main" id="{A9A61D81-CD65-3C95-D434-DFBF05255411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63019" y="3226262"/>
            <a:ext cx="1211263" cy="641350"/>
          </a:xfrm>
          <a:prstGeom prst="homePlate">
            <a:avLst>
              <a:gd name="adj" fmla="val 50003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Sanger</a:t>
            </a:r>
          </a:p>
        </p:txBody>
      </p:sp>
      <p:sp>
        <p:nvSpPr>
          <p:cNvPr id="51201" name="Slide Number Placeholder 1">
            <a:extLst>
              <a:ext uri="{FF2B5EF4-FFF2-40B4-BE49-F238E27FC236}">
                <a16:creationId xmlns:a16="http://schemas.microsoft.com/office/drawing/2014/main" id="{3862E3FE-F1B3-C912-D4D8-1459F79B1D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E3B01FB3-7FD2-694B-B451-83365283EA95}" type="slidenum">
              <a:rPr lang="en-US" altLang="zh-CN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27</a:t>
            </a:fld>
            <a:endParaRPr lang="en-US" altLang="zh-CN" sz="1200">
              <a:solidFill>
                <a:srgbClr val="898989"/>
              </a:solidFill>
            </a:endParaRPr>
          </a:p>
        </p:txBody>
      </p:sp>
      <p:sp>
        <p:nvSpPr>
          <p:cNvPr id="30722" name="Title 3">
            <a:extLst>
              <a:ext uri="{FF2B5EF4-FFF2-40B4-BE49-F238E27FC236}">
                <a16:creationId xmlns:a16="http://schemas.microsoft.com/office/drawing/2014/main" id="{DA2A070F-E32F-CDB9-0407-B2F40E5DD790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11399"/>
            <a:ext cx="8229600" cy="609600"/>
          </a:xfrm>
        </p:spPr>
        <p:txBody>
          <a:bodyPr/>
          <a:lstStyle/>
          <a:p>
            <a:pPr eaLnBrk="1" hangingPunct="1">
              <a:defRPr/>
            </a:pPr>
            <a:r>
              <a:rPr lang="en-US" dirty="0">
                <a:latin typeface="+mn-lt"/>
                <a:ea typeface="ＭＳ Ｐゴシック" charset="0"/>
                <a:cs typeface="Cambria" charset="0"/>
              </a:rPr>
              <a:t>Sequence errors and read lengths</a:t>
            </a:r>
          </a:p>
        </p:txBody>
      </p:sp>
      <p:sp>
        <p:nvSpPr>
          <p:cNvPr id="7" name="Pentagon 6">
            <a:extLst>
              <a:ext uri="{FF2B5EF4-FFF2-40B4-BE49-F238E27FC236}">
                <a16:creationId xmlns:a16="http://schemas.microsoft.com/office/drawing/2014/main" id="{8FC68B9E-0C30-DDBB-97FF-915A6646DBE4}"/>
              </a:ext>
            </a:extLst>
          </p:cNvPr>
          <p:cNvSpPr>
            <a:spLocks noChangeArrowheads="1"/>
          </p:cNvSpPr>
          <p:nvPr/>
        </p:nvSpPr>
        <p:spPr bwMode="auto">
          <a:xfrm>
            <a:off x="1867719" y="3750030"/>
            <a:ext cx="1712912" cy="641350"/>
          </a:xfrm>
          <a:prstGeom prst="homePlate">
            <a:avLst>
              <a:gd name="adj" fmla="val 50003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hangingPunct="1">
              <a:defRPr/>
            </a:pPr>
            <a:r>
              <a:rPr lang="en-US" sz="1800" dirty="0" err="1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Illumina</a:t>
            </a:r>
            <a:endParaRPr lang="en-US" sz="1800" dirty="0">
              <a:solidFill>
                <a:srgbClr val="FFFFFF"/>
              </a:solidFill>
              <a:latin typeface="Calibri" charset="0"/>
              <a:ea typeface="ＭＳ Ｐゴシック" charset="0"/>
              <a:cs typeface="ＭＳ Ｐゴシック" charset="0"/>
            </a:endParaRPr>
          </a:p>
          <a:p>
            <a:pPr algn="ctr" eaLnBrk="1" hangingPunct="1">
              <a:defRPr/>
            </a:pPr>
            <a:r>
              <a:rPr lang="en-US" sz="1800" dirty="0">
                <a:solidFill>
                  <a:srgbClr val="FFFFFF"/>
                </a:solidFill>
                <a:latin typeface="Calibri" charset="0"/>
                <a:ea typeface="ＭＳ Ｐゴシック" charset="0"/>
                <a:cs typeface="ＭＳ Ｐゴシック" charset="0"/>
              </a:rPr>
              <a:t>(substitution)</a:t>
            </a:r>
          </a:p>
        </p:txBody>
      </p:sp>
      <p:sp>
        <p:nvSpPr>
          <p:cNvPr id="8" name="Pentagon 7">
            <a:extLst>
              <a:ext uri="{FF2B5EF4-FFF2-40B4-BE49-F238E27FC236}">
                <a16:creationId xmlns:a16="http://schemas.microsoft.com/office/drawing/2014/main" id="{C4539AC7-5FE4-5E0D-5BB1-679FCB916E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80631" y="942800"/>
            <a:ext cx="1304925" cy="641350"/>
          </a:xfrm>
          <a:prstGeom prst="homePlate">
            <a:avLst>
              <a:gd name="adj" fmla="val 50000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 err="1">
                <a:solidFill>
                  <a:schemeClr val="lt1"/>
                </a:solidFill>
                <a:latin typeface="+mn-lt"/>
                <a:ea typeface="+mn-ea"/>
              </a:rPr>
              <a:t>Nanopore</a:t>
            </a:r>
            <a:endParaRPr lang="en-US" sz="1800" dirty="0">
              <a:solidFill>
                <a:schemeClr val="lt1"/>
              </a:solidFill>
              <a:latin typeface="+mn-lt"/>
              <a:ea typeface="+mn-ea"/>
            </a:endParaRPr>
          </a:p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(</a:t>
            </a:r>
            <a:r>
              <a:rPr lang="en-US" sz="1800" dirty="0" err="1">
                <a:solidFill>
                  <a:schemeClr val="lt1"/>
                </a:solidFill>
                <a:latin typeface="+mn-lt"/>
                <a:ea typeface="+mn-ea"/>
              </a:rPr>
              <a:t>InDel</a:t>
            </a: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295AE51-75F3-2B0E-F54A-1ED8428AF64B}"/>
              </a:ext>
            </a:extLst>
          </p:cNvPr>
          <p:cNvSpPr txBox="1"/>
          <p:nvPr/>
        </p:nvSpPr>
        <p:spPr>
          <a:xfrm>
            <a:off x="1015187" y="4502798"/>
            <a:ext cx="885179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  <a:ea typeface="ＭＳ Ｐゴシック" charset="-128"/>
                <a:cs typeface="ＭＳ Ｐゴシック" charset="-128"/>
              </a:rPr>
              <a:t>LOW</a:t>
            </a:r>
          </a:p>
        </p:txBody>
      </p: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54924172-1715-B8E4-02E4-020432995997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627962" y="4476781"/>
            <a:ext cx="6370638" cy="0"/>
          </a:xfrm>
          <a:prstGeom prst="straightConnector1">
            <a:avLst/>
          </a:prstGeom>
          <a:noFill/>
          <a:ln w="38100">
            <a:solidFill>
              <a:srgbClr val="7F7F7F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90C81B12-0366-82BA-FC14-E35D4179AEC7}"/>
              </a:ext>
            </a:extLst>
          </p:cNvPr>
          <p:cNvSpPr txBox="1"/>
          <p:nvPr/>
        </p:nvSpPr>
        <p:spPr>
          <a:xfrm>
            <a:off x="7342962" y="4502798"/>
            <a:ext cx="954107" cy="461665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dirty="0">
                <a:solidFill>
                  <a:schemeClr val="tx1">
                    <a:lumMod val="75000"/>
                    <a:lumOff val="25000"/>
                  </a:schemeClr>
                </a:solidFill>
                <a:latin typeface="Helvetica" pitchFamily="2" charset="0"/>
                <a:ea typeface="ＭＳ Ｐゴシック" charset="-128"/>
                <a:cs typeface="ＭＳ Ｐゴシック" charset="-128"/>
              </a:rPr>
              <a:t>HIGH</a:t>
            </a:r>
          </a:p>
        </p:txBody>
      </p:sp>
      <p:sp>
        <p:nvSpPr>
          <p:cNvPr id="51212" name="TextBox 15">
            <a:extLst>
              <a:ext uri="{FF2B5EF4-FFF2-40B4-BE49-F238E27FC236}">
                <a16:creationId xmlns:a16="http://schemas.microsoft.com/office/drawing/2014/main" id="{76574CB7-A596-C82F-1FBB-6556662B761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320725" y="4613219"/>
            <a:ext cx="2985113" cy="523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Helvetica" pitchFamily="2" charset="0"/>
              </a:rPr>
              <a:t>Sequencing Error</a:t>
            </a:r>
          </a:p>
        </p:txBody>
      </p:sp>
      <p:sp>
        <p:nvSpPr>
          <p:cNvPr id="15" name="Pentagon 14">
            <a:extLst>
              <a:ext uri="{FF2B5EF4-FFF2-40B4-BE49-F238E27FC236}">
                <a16:creationId xmlns:a16="http://schemas.microsoft.com/office/drawing/2014/main" id="{5BC693DE-1CDC-B7D9-801B-64A8835A920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378372" y="1905952"/>
            <a:ext cx="1392702" cy="642938"/>
          </a:xfrm>
          <a:prstGeom prst="homePlate">
            <a:avLst>
              <a:gd name="adj" fmla="val 49998"/>
            </a:avLst>
          </a:prstGeom>
          <a:gradFill rotWithShape="1">
            <a:gsLst>
              <a:gs pos="0">
                <a:srgbClr val="9BC1FF"/>
              </a:gs>
              <a:gs pos="100000">
                <a:srgbClr val="3F80CD"/>
              </a:gs>
            </a:gsLst>
            <a:lin ang="5400000"/>
          </a:gradFill>
          <a:ln w="9525">
            <a:solidFill>
              <a:srgbClr val="4A7EBB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/>
          <a:p>
            <a:pPr algn="ctr"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solidFill>
                  <a:schemeClr val="lt1"/>
                </a:solidFill>
                <a:latin typeface="+mn-lt"/>
                <a:ea typeface="+mn-ea"/>
              </a:rPr>
              <a:t>PacBio-HiFi</a:t>
            </a:r>
          </a:p>
        </p:txBody>
      </p:sp>
      <p:cxnSp>
        <p:nvCxnSpPr>
          <p:cNvPr id="2" name="Straight Arrow Connector 1">
            <a:extLst>
              <a:ext uri="{FF2B5EF4-FFF2-40B4-BE49-F238E27FC236}">
                <a16:creationId xmlns:a16="http://schemas.microsoft.com/office/drawing/2014/main" id="{F701B63D-F551-D9F5-07B8-04738022E835}"/>
              </a:ext>
            </a:extLst>
          </p:cNvPr>
          <p:cNvCxnSpPr>
            <a:cxnSpLocks noChangeShapeType="1"/>
          </p:cNvCxnSpPr>
          <p:nvPr/>
        </p:nvCxnSpPr>
        <p:spPr bwMode="auto">
          <a:xfrm flipV="1">
            <a:off x="1641410" y="538939"/>
            <a:ext cx="0" cy="3937842"/>
          </a:xfrm>
          <a:prstGeom prst="straightConnector1">
            <a:avLst/>
          </a:prstGeom>
          <a:noFill/>
          <a:ln w="38100">
            <a:solidFill>
              <a:srgbClr val="7F7F7F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12" name="TextBox 15">
            <a:extLst>
              <a:ext uri="{FF2B5EF4-FFF2-40B4-BE49-F238E27FC236}">
                <a16:creationId xmlns:a16="http://schemas.microsoft.com/office/drawing/2014/main" id="{8CC44F5D-C631-E2B2-66A9-F1120B2DB7C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4883" y="2119890"/>
            <a:ext cx="2125903" cy="523220"/>
          </a:xfrm>
          <a:prstGeom prst="rect">
            <a:avLst/>
          </a:prstGeom>
          <a:noFill/>
          <a:ln>
            <a:noFill/>
          </a:ln>
          <a:scene3d>
            <a:camera prst="orthographicFront">
              <a:rot lat="0" lon="0" rev="5400000"/>
            </a:camera>
            <a:lightRig rig="threePt" dir="t"/>
          </a:scene3d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Helvetica" pitchFamily="2" charset="0"/>
              </a:rPr>
              <a:t>Read length</a:t>
            </a:r>
          </a:p>
        </p:txBody>
      </p:sp>
    </p:spTree>
  </p:cSld>
  <p:clrMapOvr>
    <a:masterClrMapping/>
  </p:clrMapOvr>
  <p:transition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21" name="Slide Number Placeholder 1">
            <a:extLst>
              <a:ext uri="{FF2B5EF4-FFF2-40B4-BE49-F238E27FC236}">
                <a16:creationId xmlns:a16="http://schemas.microsoft.com/office/drawing/2014/main" id="{7C523826-C61D-0A93-E971-33DADEC1E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3BF638BA-BA66-1241-994F-8FA8C0481C98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6322" name="Title 2">
            <a:extLst>
              <a:ext uri="{FF2B5EF4-FFF2-40B4-BE49-F238E27FC236}">
                <a16:creationId xmlns:a16="http://schemas.microsoft.com/office/drawing/2014/main" id="{D1389B9C-00FF-E752-5A21-A73ED2E8C8E2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sz="3200">
                <a:ea typeface="ＭＳ Ｐゴシック" panose="020B0600070205080204" pitchFamily="34" charset="-128"/>
              </a:rPr>
              <a:t>Case study</a:t>
            </a:r>
          </a:p>
        </p:txBody>
      </p:sp>
      <p:sp>
        <p:nvSpPr>
          <p:cNvPr id="56323" name="TextBox 5">
            <a:extLst>
              <a:ext uri="{FF2B5EF4-FFF2-40B4-BE49-F238E27FC236}">
                <a16:creationId xmlns:a16="http://schemas.microsoft.com/office/drawing/2014/main" id="{66ED893B-AB92-EF8D-50E2-8D62B174D38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38980" y="1009461"/>
            <a:ext cx="8229599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400" i="1" dirty="0">
                <a:latin typeface="Arial" panose="020B0604020202020204" pitchFamily="34" charset="0"/>
              </a:rPr>
              <a:t>De novo </a:t>
            </a:r>
            <a:r>
              <a:rPr lang="en-US" altLang="en-US" sz="2400" dirty="0">
                <a:latin typeface="Arial" panose="020B0604020202020204" pitchFamily="34" charset="0"/>
              </a:rPr>
              <a:t>assembly of a strain of </a:t>
            </a:r>
            <a:r>
              <a:rPr lang="en-US" altLang="en-US" sz="2400" i="1" dirty="0">
                <a:latin typeface="Arial" panose="020B0604020202020204" pitchFamily="34" charset="0"/>
              </a:rPr>
              <a:t>E.coli</a:t>
            </a:r>
          </a:p>
          <a:p>
            <a:pPr eaLnBrk="1" hangingPunct="1">
              <a:spcBef>
                <a:spcPct val="0"/>
              </a:spcBef>
              <a:buFont typeface="Calibri" panose="020F0502020204030204" pitchFamily="34" charset="0"/>
              <a:buAutoNum type="arabicPeriod"/>
            </a:pPr>
            <a:endParaRPr lang="en-US" altLang="en-US" sz="2400" dirty="0">
              <a:latin typeface="Arial" panose="020B0604020202020204" pitchFamily="34" charset="0"/>
            </a:endParaRPr>
          </a:p>
          <a:p>
            <a:pPr eaLnBrk="1" hangingPunct="1"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400" dirty="0">
                <a:latin typeface="Arial" panose="020B0604020202020204" pitchFamily="34" charset="0"/>
              </a:rPr>
              <a:t>Human whole genome sequencing for SNP discovery</a:t>
            </a:r>
          </a:p>
        </p:txBody>
      </p:sp>
      <p:sp>
        <p:nvSpPr>
          <p:cNvPr id="56324" name="TextBox 6">
            <a:extLst>
              <a:ext uri="{FF2B5EF4-FFF2-40B4-BE49-F238E27FC236}">
                <a16:creationId xmlns:a16="http://schemas.microsoft.com/office/drawing/2014/main" id="{B258ECDA-A4B0-2ED9-B977-C100AE5C61C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693164" y="2933711"/>
            <a:ext cx="4224338" cy="1349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Arial" panose="020B0604020202020204" pitchFamily="34" charset="0"/>
              </a:rPr>
              <a:t>Which platform(s)?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sz="2800" dirty="0">
                <a:latin typeface="Arial" panose="020B0604020202020204" pitchFamily="34" charset="0"/>
              </a:rPr>
              <a:t>Sequencing depth?</a:t>
            </a: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129" name="Title 1">
            <a:extLst>
              <a:ext uri="{FF2B5EF4-FFF2-40B4-BE49-F238E27FC236}">
                <a16:creationId xmlns:a16="http://schemas.microsoft.com/office/drawing/2014/main" id="{A35A2382-D8BB-DD5F-5103-6806004ED3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83539"/>
            <a:ext cx="8229600" cy="542925"/>
          </a:xfrm>
        </p:spPr>
        <p:txBody>
          <a:bodyPr/>
          <a:lstStyle/>
          <a:p>
            <a:pPr>
              <a:defRPr/>
            </a:pPr>
            <a:r>
              <a:rPr lang="en-US" sz="3200" dirty="0">
                <a:latin typeface="+mn-lt"/>
                <a:ea typeface="ＭＳ Ｐゴシック" charset="0"/>
                <a:cs typeface="ＭＳ Ｐゴシック" charset="0"/>
              </a:rPr>
              <a:t>Sequence platforms</a:t>
            </a:r>
          </a:p>
        </p:txBody>
      </p:sp>
      <p:sp>
        <p:nvSpPr>
          <p:cNvPr id="57346" name="Content Placeholder 2">
            <a:extLst>
              <a:ext uri="{FF2B5EF4-FFF2-40B4-BE49-F238E27FC236}">
                <a16:creationId xmlns:a16="http://schemas.microsoft.com/office/drawing/2014/main" id="{46449ADA-C88C-5A63-14F3-1A37D4D56E9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50065" y="787896"/>
            <a:ext cx="5791383" cy="4254891"/>
          </a:xfrm>
        </p:spPr>
        <p:txBody>
          <a:bodyPr/>
          <a:lstStyle/>
          <a:p>
            <a:pPr marL="0" indent="0">
              <a:lnSpc>
                <a:spcPct val="95000"/>
              </a:lnSpc>
              <a:buNone/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Illumina (</a:t>
            </a:r>
            <a:r>
              <a:rPr lang="en-US" altLang="en-US" sz="2400" b="1" dirty="0" err="1">
                <a:ea typeface="ＭＳ Ｐゴシック" panose="020B0600070205080204" pitchFamily="34" charset="-128"/>
              </a:rPr>
              <a:t>MiSeq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, </a:t>
            </a:r>
            <a:r>
              <a:rPr lang="en-US" altLang="en-US" sz="2400" b="1" dirty="0" err="1">
                <a:ea typeface="ＭＳ Ｐゴシック" panose="020B0600070205080204" pitchFamily="34" charset="-128"/>
              </a:rPr>
              <a:t>HiSeq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, </a:t>
            </a:r>
            <a:r>
              <a:rPr lang="en-US" altLang="en-US" sz="2400" b="1" dirty="0" err="1">
                <a:ea typeface="ＭＳ Ｐゴシック" panose="020B0600070205080204" pitchFamily="34" charset="-128"/>
              </a:rPr>
              <a:t>NovaSeq</a:t>
            </a:r>
            <a:r>
              <a:rPr lang="en-US" altLang="en-US" sz="2400" b="1" dirty="0">
                <a:ea typeface="ＭＳ Ｐゴシック" panose="020B0600070205080204" pitchFamily="34" charset="-128"/>
              </a:rPr>
              <a:t>)</a:t>
            </a:r>
          </a:p>
          <a:p>
            <a:pPr marL="0" indent="0">
              <a:lnSpc>
                <a:spcPct val="95000"/>
              </a:lnSpc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very high throughput, up to 2x300 bp, and high accuracy (&lt;1%)</a:t>
            </a:r>
          </a:p>
          <a:p>
            <a:pPr marL="0" indent="0">
              <a:lnSpc>
                <a:spcPct val="95000"/>
              </a:lnSpc>
              <a:buNone/>
            </a:pPr>
            <a:endParaRPr lang="en-US" altLang="en-US" sz="2400" b="1" dirty="0">
              <a:ea typeface="ＭＳ Ｐゴシック" panose="020B0600070205080204" pitchFamily="34" charset="-128"/>
            </a:endParaRPr>
          </a:p>
          <a:p>
            <a:pPr marL="0" indent="0">
              <a:lnSpc>
                <a:spcPct val="95000"/>
              </a:lnSpc>
              <a:buNone/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PacBio HiFi</a:t>
            </a:r>
          </a:p>
          <a:p>
            <a:pPr marL="0" indent="0">
              <a:lnSpc>
                <a:spcPct val="95000"/>
              </a:lnSpc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Up to 25 kb, &lt;1% error</a:t>
            </a:r>
          </a:p>
          <a:p>
            <a:pPr marL="0" indent="0">
              <a:lnSpc>
                <a:spcPct val="95000"/>
              </a:lnSpc>
              <a:buNone/>
            </a:pPr>
            <a:endParaRPr lang="en-US" altLang="en-US" sz="2400" b="1" dirty="0">
              <a:ea typeface="ＭＳ Ｐゴシック" panose="020B0600070205080204" pitchFamily="34" charset="-128"/>
            </a:endParaRPr>
          </a:p>
          <a:p>
            <a:pPr marL="0" indent="0">
              <a:lnSpc>
                <a:spcPct val="95000"/>
              </a:lnSpc>
              <a:buNone/>
            </a:pPr>
            <a:r>
              <a:rPr lang="en-US" altLang="en-US" sz="2400" b="1" dirty="0">
                <a:ea typeface="ＭＳ Ｐゴシック" panose="020B0600070205080204" pitchFamily="34" charset="-128"/>
              </a:rPr>
              <a:t>Nanopore</a:t>
            </a:r>
          </a:p>
          <a:p>
            <a:pPr marL="0" indent="0">
              <a:lnSpc>
                <a:spcPct val="95000"/>
              </a:lnSpc>
              <a:buNone/>
            </a:pPr>
            <a:r>
              <a:rPr lang="en-US" altLang="en-US" sz="2400" dirty="0">
                <a:ea typeface="ＭＳ Ｐゴシック" panose="020B0600070205080204" pitchFamily="34" charset="-128"/>
              </a:rPr>
              <a:t>Moderate sequencing throughput, very long (could be &gt;1 Mb), errors (1-</a:t>
            </a:r>
            <a:r>
              <a:rPr lang="en-US" altLang="en-US" sz="2400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10</a:t>
            </a:r>
            <a:r>
              <a:rPr lang="en-US" altLang="en-US" sz="2400" dirty="0">
                <a:ea typeface="ＭＳ Ｐゴシック" panose="020B0600070205080204" pitchFamily="34" charset="-128"/>
              </a:rPr>
              <a:t>%)</a:t>
            </a:r>
          </a:p>
        </p:txBody>
      </p:sp>
      <p:sp>
        <p:nvSpPr>
          <p:cNvPr id="57347" name="Slide Number Placeholder 3">
            <a:extLst>
              <a:ext uri="{FF2B5EF4-FFF2-40B4-BE49-F238E27FC236}">
                <a16:creationId xmlns:a16="http://schemas.microsoft.com/office/drawing/2014/main" id="{7AC30424-A8A5-45C3-E8B8-AA0474B5983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9CEAF1F-0FD1-344D-BF61-9315BBDBF94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29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grpSp>
        <p:nvGrpSpPr>
          <p:cNvPr id="7" name="Group 6">
            <a:extLst>
              <a:ext uri="{FF2B5EF4-FFF2-40B4-BE49-F238E27FC236}">
                <a16:creationId xmlns:a16="http://schemas.microsoft.com/office/drawing/2014/main" id="{1F1E991B-64B1-5067-E97D-7FD7D3128952}"/>
              </a:ext>
            </a:extLst>
          </p:cNvPr>
          <p:cNvGrpSpPr>
            <a:grpSpLocks/>
          </p:cNvGrpSpPr>
          <p:nvPr/>
        </p:nvGrpSpPr>
        <p:grpSpPr bwMode="auto">
          <a:xfrm>
            <a:off x="5958773" y="1008312"/>
            <a:ext cx="3017837" cy="2665829"/>
            <a:chOff x="5702300" y="3712329"/>
            <a:chExt cx="3302000" cy="2839904"/>
          </a:xfrm>
        </p:grpSpPr>
        <p:pic>
          <p:nvPicPr>
            <p:cNvPr id="57349" name="Picture 4">
              <a:extLst>
                <a:ext uri="{FF2B5EF4-FFF2-40B4-BE49-F238E27FC236}">
                  <a16:creationId xmlns:a16="http://schemas.microsoft.com/office/drawing/2014/main" id="{5A308A93-ACD5-6673-7246-D3EC636C0A1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702300" y="3712329"/>
              <a:ext cx="3302000" cy="247892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" name="TextBox 5">
              <a:extLst>
                <a:ext uri="{FF2B5EF4-FFF2-40B4-BE49-F238E27FC236}">
                  <a16:creationId xmlns:a16="http://schemas.microsoft.com/office/drawing/2014/main" id="{58CE6FEF-C282-E498-802C-77E779E76EAD}"/>
                </a:ext>
              </a:extLst>
            </p:cNvPr>
            <p:cNvSpPr txBox="1"/>
            <p:nvPr/>
          </p:nvSpPr>
          <p:spPr>
            <a:xfrm>
              <a:off x="5702300" y="6191572"/>
              <a:ext cx="2790806" cy="360661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eaLnBrk="1" hangingPunct="1">
                <a:defRPr/>
              </a:pPr>
              <a:r>
                <a:rPr lang="en-US" sz="1600" dirty="0">
                  <a:latin typeface="+mj-lt"/>
                  <a:ea typeface="ＭＳ Ｐゴシック" charset="0"/>
                  <a:cs typeface="ＭＳ Ｐゴシック" charset="0"/>
                </a:rPr>
                <a:t>@</a:t>
              </a:r>
              <a:r>
                <a:rPr lang="en-US" sz="1600" dirty="0" err="1">
                  <a:latin typeface="+mj-lt"/>
                  <a:ea typeface="ＭＳ Ｐゴシック" charset="0"/>
                  <a:cs typeface="ＭＳ Ｐゴシック" charset="0"/>
                </a:rPr>
                <a:t>anne_churchland</a:t>
              </a:r>
              <a:r>
                <a:rPr lang="en-US" sz="1600" dirty="0">
                  <a:latin typeface="+mj-lt"/>
                  <a:ea typeface="ＭＳ Ｐゴシック" charset="0"/>
                  <a:cs typeface="ＭＳ Ｐゴシック" charset="0"/>
                </a:rPr>
                <a:t> (twitter)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75F9665E-2571-D2EE-8186-7C6A45A64080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3260" y="882066"/>
            <a:ext cx="5001087" cy="407962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9457" name="Title 1">
            <a:extLst>
              <a:ext uri="{FF2B5EF4-FFF2-40B4-BE49-F238E27FC236}">
                <a16:creationId xmlns:a16="http://schemas.microsoft.com/office/drawing/2014/main" id="{5E6E0E84-8037-8FAE-B95D-74BBFC80F6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49911"/>
            <a:ext cx="8229600" cy="531812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Sanger sequencing technology - I</a:t>
            </a:r>
          </a:p>
        </p:txBody>
      </p:sp>
      <p:sp>
        <p:nvSpPr>
          <p:cNvPr id="18435" name="Slide Number Placeholder 3">
            <a:extLst>
              <a:ext uri="{FF2B5EF4-FFF2-40B4-BE49-F238E27FC236}">
                <a16:creationId xmlns:a16="http://schemas.microsoft.com/office/drawing/2014/main" id="{0822457C-4E34-9FCD-FB40-12A749B56E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96D015A-331F-C54A-A1FE-6AE2EC42A39D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18436" name="TextBox 9">
            <a:extLst>
              <a:ext uri="{FF2B5EF4-FFF2-40B4-BE49-F238E27FC236}">
                <a16:creationId xmlns:a16="http://schemas.microsoft.com/office/drawing/2014/main" id="{3D6B266C-60B4-C816-A922-8F830A0CDA8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264275" y="5299075"/>
            <a:ext cx="2070100" cy="4000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b="1">
                <a:solidFill>
                  <a:srgbClr val="FF0000"/>
                </a:solidFill>
                <a:latin typeface="Arial" panose="020B0604020202020204" pitchFamily="34" charset="0"/>
              </a:rPr>
              <a:t>Key innovation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EF453927-19B4-DDD9-4A01-CA953F7CF0E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-107950"/>
            <a:ext cx="812800" cy="5207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pic>
        <p:nvPicPr>
          <p:cNvPr id="18438" name="Picture 3">
            <a:extLst>
              <a:ext uri="{FF2B5EF4-FFF2-40B4-BE49-F238E27FC236}">
                <a16:creationId xmlns:a16="http://schemas.microsoft.com/office/drawing/2014/main" id="{2424FB6F-A504-6854-9719-28EED1A677A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562822" y="2319025"/>
            <a:ext cx="2145190" cy="247998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8439" name="Picture 7">
            <a:extLst>
              <a:ext uri="{FF2B5EF4-FFF2-40B4-BE49-F238E27FC236}">
                <a16:creationId xmlns:a16="http://schemas.microsoft.com/office/drawing/2014/main" id="{759D52C6-09A1-C0D2-954E-9575E41A28E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620000" y="344486"/>
            <a:ext cx="1150740" cy="15343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8440" name="TextBox 8">
            <a:extLst>
              <a:ext uri="{FF2B5EF4-FFF2-40B4-BE49-F238E27FC236}">
                <a16:creationId xmlns:a16="http://schemas.microsoft.com/office/drawing/2014/main" id="{3ED34847-7135-1D86-2B4F-D2DC6D825F6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50002" y="1878806"/>
            <a:ext cx="1363662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Frederick Sanger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93" name="Title 1">
            <a:extLst>
              <a:ext uri="{FF2B5EF4-FFF2-40B4-BE49-F238E27FC236}">
                <a16:creationId xmlns:a16="http://schemas.microsoft.com/office/drawing/2014/main" id="{3DA5554F-8C38-1637-26DA-C8870123274A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205979"/>
            <a:ext cx="8154978" cy="542925"/>
          </a:xfrm>
        </p:spPr>
        <p:txBody>
          <a:bodyPr/>
          <a:lstStyle/>
          <a:p>
            <a:pPr eaLnBrk="1" hangingPunct="1"/>
            <a:r>
              <a:rPr lang="en-US" altLang="en-US" b="1" dirty="0">
                <a:ea typeface="ＭＳ Ｐゴシック" panose="020B0600070205080204" pitchFamily="34" charset="-128"/>
              </a:rPr>
              <a:t>Experimental design</a:t>
            </a:r>
          </a:p>
        </p:txBody>
      </p:sp>
      <p:sp>
        <p:nvSpPr>
          <p:cNvPr id="59394" name="TextBox 2">
            <a:extLst>
              <a:ext uri="{FF2B5EF4-FFF2-40B4-BE49-F238E27FC236}">
                <a16:creationId xmlns:a16="http://schemas.microsoft.com/office/drawing/2014/main" id="{48499190-09A2-7650-4A60-F4C3D2C5C1E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84553" y="803024"/>
            <a:ext cx="3787447" cy="23083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Goal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Platform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Read length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Rate and type of sequence errors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Sequencing depth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Replication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Biological control</a:t>
            </a:r>
          </a:p>
          <a:p>
            <a:pPr eaLnBrk="1" hangingPunct="1">
              <a:lnSpc>
                <a:spcPct val="90000"/>
              </a:lnSpc>
              <a:spcBef>
                <a:spcPct val="0"/>
              </a:spcBef>
            </a:pPr>
            <a:r>
              <a:rPr lang="en-US" altLang="en-US" dirty="0"/>
              <a:t> Budget</a:t>
            </a:r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71C82CEF-DC18-AE20-87A5-EFC81E6E35E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34071406"/>
              </p:ext>
            </p:extLst>
          </p:nvPr>
        </p:nvGraphicFramePr>
        <p:xfrm>
          <a:off x="373053" y="3111348"/>
          <a:ext cx="8239125" cy="1714500"/>
        </p:xfrm>
        <a:graphic>
          <a:graphicData uri="http://schemas.openxmlformats.org/drawingml/2006/table">
            <a:tbl>
              <a:tblPr/>
              <a:tblGrid>
                <a:gridCol w="966788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042987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163638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93503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846138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249362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21920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  <a:gridCol w="815975">
                  <a:extLst>
                    <a:ext uri="{9D8B030D-6E8A-4147-A177-3AD203B41FA5}">
                      <a16:colId xmlns:a16="http://schemas.microsoft.com/office/drawing/2014/main" val="20007"/>
                    </a:ext>
                  </a:extLst>
                </a:gridCol>
              </a:tblGrid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Platform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Templates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Signal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Read length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Run time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reads per run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Error type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1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Error rate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Illumina Miseq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PCR or PCR-free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fluorescent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up to 2x300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1-2 days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Up to 10 Gb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substitutions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~0.1-1%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Illumina Hiseq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PCR or PCR-free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fluorescent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up to 2x250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days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Hundreds of Gb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substitutions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~0.1-1%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PacBio (HiFi)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Amplification not required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fluorescent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~10,000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30min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500 Mb – 1 Gb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InDel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&lt;1%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2900"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Nanopore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Amplification not required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Electronic flow change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&gt;10,000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hours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&gt;5Gb per </a:t>
                      </a:r>
                      <a:r>
                        <a:rPr kumimoji="0" lang="en-US" altLang="en-US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MinION</a:t>
                      </a:r>
                      <a:endParaRPr kumimoji="0" lang="en-US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 err="1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InDel</a:t>
                      </a:r>
                      <a:endParaRPr kumimoji="0" lang="en-US" altLang="en-US" sz="11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Verdana" panose="020B0604030504040204" pitchFamily="34" charset="0"/>
                        <a:ea typeface="ＭＳ Ｐゴシック" panose="020B0600070205080204" pitchFamily="34" charset="-128"/>
                      </a:endParaRP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1pPr>
                      <a:lvl2pPr marL="742950" indent="-28575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2pPr>
                      <a:lvl3pPr marL="11430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3pPr>
                      <a:lvl4pPr marL="16002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4pPr>
                      <a:lvl5pPr marL="2057400" indent="-228600" eaLnBrk="0" hangingPunct="0">
                        <a:spcBef>
                          <a:spcPct val="20000"/>
                        </a:spcBef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5pPr>
                      <a:lvl6pPr marL="25146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6pPr>
                      <a:lvl7pPr marL="29718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7pPr>
                      <a:lvl8pPr marL="34290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8pPr>
                      <a:lvl9pPr marL="3886200" indent="-228600" defTabSz="457200" eaLnBrk="0" fontAlgn="base" hangingPunct="0">
                        <a:spcBef>
                          <a:spcPct val="20000"/>
                        </a:spcBef>
                        <a:spcAft>
                          <a:spcPct val="0"/>
                        </a:spcAft>
                        <a:buFont typeface="Arial" panose="020B0604020202020204" pitchFamily="34" charset="0"/>
                        <a:defRPr>
                          <a:solidFill>
                            <a:schemeClr val="tx1"/>
                          </a:solidFill>
                          <a:latin typeface="Calibri" panose="020F0502020204030204" pitchFamily="34" charset="0"/>
                          <a:ea typeface="ＭＳ Ｐゴシック" panose="020B0600070205080204" pitchFamily="34" charset="-128"/>
                        </a:defRPr>
                      </a:lvl9pPr>
                    </a:lstStyle>
                    <a:p>
                      <a:pPr marL="0" marR="0" lvl="0" indent="0" algn="ctr" defTabSz="457200" rtl="0" eaLnBrk="1" fontAlgn="ctr" latinLnBrk="0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Tx/>
                        <a:buSzTx/>
                        <a:buFontTx/>
                        <a:buNone/>
                        <a:tabLst/>
                      </a:pPr>
                      <a:r>
                        <a:rPr kumimoji="0" lang="en-US" altLang="en-US" sz="11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Verdana" panose="020B0604030504040204" pitchFamily="34" charset="0"/>
                          <a:ea typeface="ＭＳ Ｐゴシック" panose="020B0600070205080204" pitchFamily="34" charset="-128"/>
                        </a:rPr>
                        <a:t>1-10%</a:t>
                      </a:r>
                    </a:p>
                  </a:txBody>
                  <a:tcPr marL="6873" marR="6873" marT="6869" marB="0" anchor="ctr" horzOverflow="overflow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  <p:sp>
        <p:nvSpPr>
          <p:cNvPr id="59460" name="Slide Number Placeholder 4">
            <a:extLst>
              <a:ext uri="{FF2B5EF4-FFF2-40B4-BE49-F238E27FC236}">
                <a16:creationId xmlns:a16="http://schemas.microsoft.com/office/drawing/2014/main" id="{987897C1-F87E-8BBF-460B-10426BB0E8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FD77F68-A543-FD4B-A86E-9277B3ED3F8A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30</a:t>
            </a:fld>
            <a:endParaRPr lang="en-US" altLang="en-US" sz="1200">
              <a:solidFill>
                <a:srgbClr val="898989"/>
              </a:solidFill>
            </a:endParaRPr>
          </a:p>
        </p:txBody>
      </p: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561" name="Slide Number Placeholder 1">
            <a:extLst>
              <a:ext uri="{FF2B5EF4-FFF2-40B4-BE49-F238E27FC236}">
                <a16:creationId xmlns:a16="http://schemas.microsoft.com/office/drawing/2014/main" id="{74368F52-4742-56EE-AE6D-34785CA6A8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57AEAE24-592E-CA44-B995-DE9337ADA3C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31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6562" name="Title 1">
            <a:extLst>
              <a:ext uri="{FF2B5EF4-FFF2-40B4-BE49-F238E27FC236}">
                <a16:creationId xmlns:a16="http://schemas.microsoft.com/office/drawing/2014/main" id="{A609B672-1112-1E5D-BF28-67BEFFAC9081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221462"/>
            <a:ext cx="8229600" cy="90190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Illumina platforms and terminologies</a:t>
            </a:r>
            <a:br>
              <a:rPr lang="en-US" altLang="en-US" dirty="0">
                <a:ea typeface="ＭＳ Ｐゴシック" panose="020B0600070205080204" pitchFamily="34" charset="-128"/>
              </a:rPr>
            </a:br>
            <a:r>
              <a:rPr lang="en-US" altLang="en-US" sz="2000" dirty="0">
                <a:ea typeface="ＭＳ Ｐゴシック" panose="020B0600070205080204" pitchFamily="34" charset="-128"/>
                <a:hlinkClick r:id="rId2"/>
              </a:rPr>
              <a:t>Illumina video</a:t>
            </a:r>
            <a:endParaRPr lang="en-US" altLang="en-US" sz="2000" dirty="0">
              <a:ea typeface="ＭＳ Ｐゴシック" panose="020B0600070205080204" pitchFamily="34" charset="-128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4F317C42-F0BF-1C30-9355-8A66AFF640C1}"/>
              </a:ext>
            </a:extLst>
          </p:cNvPr>
          <p:cNvSpPr txBox="1"/>
          <p:nvPr/>
        </p:nvSpPr>
        <p:spPr>
          <a:xfrm>
            <a:off x="1412432" y="1623736"/>
            <a:ext cx="5751513" cy="2643159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Library preparation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Sequencing lane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Index (barcode)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Single-ends and paired ends</a:t>
            </a:r>
          </a:p>
          <a:p>
            <a:pPr marL="514350" indent="-514350" eaLnBrk="1" hangingPunct="1">
              <a:lnSpc>
                <a:spcPct val="120000"/>
              </a:lnSpc>
              <a:buFont typeface="+mj-lt"/>
              <a:buAutoNum type="arabicPeriod"/>
              <a:defRPr/>
            </a:pPr>
            <a:r>
              <a:rPr lang="en-US" sz="2800" dirty="0">
                <a:latin typeface="+mn-lt"/>
                <a:ea typeface="ＭＳ Ｐゴシック" charset="0"/>
                <a:cs typeface="ＭＳ Ｐゴシック" charset="0"/>
              </a:rPr>
              <a:t>Read length</a:t>
            </a: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A59BCFC1-B37E-6ACD-4D13-FC3AF6A1AF8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1" name="Slide Number Placeholder 1">
            <a:extLst>
              <a:ext uri="{FF2B5EF4-FFF2-40B4-BE49-F238E27FC236}">
                <a16:creationId xmlns:a16="http://schemas.microsoft.com/office/drawing/2014/main" id="{70D8793F-BF79-07C4-BE97-46623809B0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CB0265C-E773-884F-BB0E-6B36EBF36EC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32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1202" name="Title 2">
            <a:extLst>
              <a:ext uri="{FF2B5EF4-FFF2-40B4-BE49-F238E27FC236}">
                <a16:creationId xmlns:a16="http://schemas.microsoft.com/office/drawing/2014/main" id="{67D3FFD1-BAA8-1C52-B212-A0BE2929380D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r>
              <a:rPr lang="en-US" altLang="en-US" dirty="0">
                <a:solidFill>
                  <a:srgbClr val="FF0000"/>
                </a:solidFill>
                <a:ea typeface="ＭＳ Ｐゴシック" panose="020B0600070205080204" pitchFamily="34" charset="-128"/>
              </a:rPr>
              <a:t>COMMON</a:t>
            </a:r>
            <a:r>
              <a:rPr lang="en-US" altLang="en-US" dirty="0">
                <a:ea typeface="ＭＳ Ｐゴシック" panose="020B0600070205080204" pitchFamily="34" charset="-128"/>
              </a:rPr>
              <a:t> in all NGS platforms</a:t>
            </a:r>
          </a:p>
        </p:txBody>
      </p:sp>
      <p:sp>
        <p:nvSpPr>
          <p:cNvPr id="51203" name="TextBox 3">
            <a:extLst>
              <a:ext uri="{FF2B5EF4-FFF2-40B4-BE49-F238E27FC236}">
                <a16:creationId xmlns:a16="http://schemas.microsoft.com/office/drawing/2014/main" id="{BF3C26AA-13C1-1CDB-A98E-B740FF934CC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195476" y="1168887"/>
            <a:ext cx="445611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Adaptor is required for library preparation</a:t>
            </a:r>
          </a:p>
        </p:txBody>
      </p:sp>
      <p:sp>
        <p:nvSpPr>
          <p:cNvPr id="51204" name="TextBox 3">
            <a:extLst>
              <a:ext uri="{FF2B5EF4-FFF2-40B4-BE49-F238E27FC236}">
                <a16:creationId xmlns:a16="http://schemas.microsoft.com/office/drawing/2014/main" id="{85CF3469-E40F-8524-F07D-766A3425D14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82415" y="341312"/>
            <a:ext cx="18240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RNA/DNA</a:t>
            </a:r>
          </a:p>
        </p:txBody>
      </p:sp>
      <p:sp>
        <p:nvSpPr>
          <p:cNvPr id="51205" name="TextBox 4">
            <a:extLst>
              <a:ext uri="{FF2B5EF4-FFF2-40B4-BE49-F238E27FC236}">
                <a16:creationId xmlns:a16="http://schemas.microsoft.com/office/drawing/2014/main" id="{70C2615D-936C-E334-007D-145F1182B12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06202" y="1646237"/>
            <a:ext cx="2176463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DNA Library</a:t>
            </a:r>
          </a:p>
        </p:txBody>
      </p:sp>
      <p:sp>
        <p:nvSpPr>
          <p:cNvPr id="51206" name="TextBox 5">
            <a:extLst>
              <a:ext uri="{FF2B5EF4-FFF2-40B4-BE49-F238E27FC236}">
                <a16:creationId xmlns:a16="http://schemas.microsoft.com/office/drawing/2014/main" id="{BF864ACF-A506-9FFB-4C48-ED776E752DC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2715" y="2944812"/>
            <a:ext cx="2105025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Sequencing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24D751E5-A6F6-43E7-5722-A6C151AF92B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95226" y="906463"/>
            <a:ext cx="0" cy="73977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1208" name="TextBox 11">
            <a:extLst>
              <a:ext uri="{FF2B5EF4-FFF2-40B4-BE49-F238E27FC236}">
                <a16:creationId xmlns:a16="http://schemas.microsoft.com/office/drawing/2014/main" id="{2A203EE9-3371-9C70-6764-ADF8A9E3001A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2327" y="-28574"/>
            <a:ext cx="684213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Input</a:t>
            </a:r>
          </a:p>
        </p:txBody>
      </p:sp>
      <p:sp>
        <p:nvSpPr>
          <p:cNvPr id="51209" name="TextBox 14">
            <a:extLst>
              <a:ext uri="{FF2B5EF4-FFF2-40B4-BE49-F238E27FC236}">
                <a16:creationId xmlns:a16="http://schemas.microsoft.com/office/drawing/2014/main" id="{D7EB8DA2-85B1-2842-EFAA-B25B69DD191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2758" y="4249737"/>
            <a:ext cx="1724489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en-US" altLang="en-US" sz="3200"/>
              <a:t>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85D2A444-E14F-F7DD-B17F-A534F40642F2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95226" y="2230438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1211" name="TextBox 11">
            <a:extLst>
              <a:ext uri="{FF2B5EF4-FFF2-40B4-BE49-F238E27FC236}">
                <a16:creationId xmlns:a16="http://schemas.microsoft.com/office/drawing/2014/main" id="{9F40B441-D9C3-413E-4F33-569A0E28B71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66601" y="4775200"/>
            <a:ext cx="8572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/>
              <a:t>Output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C68A4283-A4AD-B949-8758-C8925982B724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195226" y="3529013"/>
            <a:ext cx="0" cy="708025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51213" name="Rectangle 21">
            <a:extLst>
              <a:ext uri="{FF2B5EF4-FFF2-40B4-BE49-F238E27FC236}">
                <a16:creationId xmlns:a16="http://schemas.microsoft.com/office/drawing/2014/main" id="{92C4B4DA-02C2-8F4E-D4D1-7DA6A82944B1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5476" y="2278549"/>
            <a:ext cx="4456112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Thousands to hundreds of millions of fragments are sequenced in parallel</a:t>
            </a:r>
          </a:p>
        </p:txBody>
      </p:sp>
      <p:sp>
        <p:nvSpPr>
          <p:cNvPr id="51214" name="Rectangle 23">
            <a:extLst>
              <a:ext uri="{FF2B5EF4-FFF2-40B4-BE49-F238E27FC236}">
                <a16:creationId xmlns:a16="http://schemas.microsoft.com/office/drawing/2014/main" id="{85B96227-D531-F4A8-2205-2E340BC6B10D}"/>
              </a:ext>
            </a:extLst>
          </p:cNvPr>
          <p:cNvSpPr>
            <a:spLocks noChangeArrowheads="1"/>
          </p:cNvSpPr>
          <p:nvPr/>
        </p:nvSpPr>
        <p:spPr bwMode="auto">
          <a:xfrm>
            <a:off x="3195476" y="3791437"/>
            <a:ext cx="4572000" cy="8302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Standard data (e.g., FASTQ) are output</a:t>
            </a:r>
          </a:p>
        </p:txBody>
      </p:sp>
    </p:spTree>
    <p:extLst>
      <p:ext uri="{BB962C8B-B14F-4D97-AF65-F5344CB8AC3E}">
        <p14:creationId xmlns:p14="http://schemas.microsoft.com/office/powerpoint/2010/main" val="2526561684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41" name="Slide Number Placeholder 1">
            <a:extLst>
              <a:ext uri="{FF2B5EF4-FFF2-40B4-BE49-F238E27FC236}">
                <a16:creationId xmlns:a16="http://schemas.microsoft.com/office/drawing/2014/main" id="{CCAE600D-1656-6082-3C0F-1DF035B17A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xfrm>
            <a:off x="6513827" y="4742944"/>
            <a:ext cx="2133600" cy="273844"/>
          </a:xfr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6388E04F-6BC6-B043-9419-7E503828A88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33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1442" name="Title 2">
            <a:extLst>
              <a:ext uri="{FF2B5EF4-FFF2-40B4-BE49-F238E27FC236}">
                <a16:creationId xmlns:a16="http://schemas.microsoft.com/office/drawing/2014/main" id="{8CF4E4B0-43A2-E2EF-6A4D-C30CD111D88F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3937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Illumina library preparation (</a:t>
            </a:r>
            <a:r>
              <a:rPr lang="en-US" altLang="en-US" dirty="0" err="1">
                <a:ea typeface="ＭＳ Ｐゴシック" panose="020B0600070205080204" pitchFamily="34" charset="-128"/>
              </a:rPr>
              <a:t>TruSeq</a:t>
            </a:r>
            <a:r>
              <a:rPr lang="en-US" altLang="en-US" dirty="0">
                <a:ea typeface="ＭＳ Ｐゴシック" panose="020B0600070205080204" pitchFamily="34" charset="-128"/>
              </a:rPr>
              <a:t>)</a:t>
            </a:r>
          </a:p>
        </p:txBody>
      </p:sp>
      <p:pic>
        <p:nvPicPr>
          <p:cNvPr id="61443" name="Picture 3" descr="Picture 6.png">
            <a:extLst>
              <a:ext uri="{FF2B5EF4-FFF2-40B4-BE49-F238E27FC236}">
                <a16:creationId xmlns:a16="http://schemas.microsoft.com/office/drawing/2014/main" id="{0AB94201-A1D9-EBF6-219C-CD609C329D1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199" y="761480"/>
            <a:ext cx="3936977" cy="432529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8CEFFEFA-B001-8340-5923-617F5E5401C0}"/>
              </a:ext>
            </a:extLst>
          </p:cNvPr>
          <p:cNvGrpSpPr>
            <a:grpSpLocks/>
          </p:cNvGrpSpPr>
          <p:nvPr/>
        </p:nvGrpSpPr>
        <p:grpSpPr bwMode="auto">
          <a:xfrm>
            <a:off x="4738672" y="3245576"/>
            <a:ext cx="4083050" cy="1531937"/>
            <a:chOff x="4876800" y="4491038"/>
            <a:chExt cx="4083050" cy="1531937"/>
          </a:xfrm>
        </p:grpSpPr>
        <p:pic>
          <p:nvPicPr>
            <p:cNvPr id="61455" name="Picture 6" descr="Picture 9.png">
              <a:extLst>
                <a:ext uri="{FF2B5EF4-FFF2-40B4-BE49-F238E27FC236}">
                  <a16:creationId xmlns:a16="http://schemas.microsoft.com/office/drawing/2014/main" id="{E25D720D-C544-3EF6-C2E6-037957651E6A}"/>
                </a:ext>
              </a:extLst>
            </p:cNvPr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876800" y="4841875"/>
              <a:ext cx="4083050" cy="11811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456" name="TextBox 7">
              <a:extLst>
                <a:ext uri="{FF2B5EF4-FFF2-40B4-BE49-F238E27FC236}">
                  <a16:creationId xmlns:a16="http://schemas.microsoft.com/office/drawing/2014/main" id="{197365AC-B278-9423-66DB-7206B2892C28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87925" y="4491038"/>
              <a:ext cx="1519238" cy="36988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>
                  <a:latin typeface="Arial" panose="020B0604020202020204" pitchFamily="34" charset="0"/>
                </a:rPr>
                <a:t>Final product</a:t>
              </a:r>
            </a:p>
          </p:txBody>
        </p:sp>
      </p:grpSp>
      <p:sp>
        <p:nvSpPr>
          <p:cNvPr id="61445" name="TextBox 8">
            <a:extLst>
              <a:ext uri="{FF2B5EF4-FFF2-40B4-BE49-F238E27FC236}">
                <a16:creationId xmlns:a16="http://schemas.microsoft.com/office/drawing/2014/main" id="{2C3BD6C3-A08D-6D81-FD62-0E044AD4576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35142" y="705233"/>
            <a:ext cx="37623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>
                <a:latin typeface="Arial" panose="020B0604020202020204" pitchFamily="34" charset="0"/>
              </a:rPr>
              <a:t>a.</a:t>
            </a:r>
          </a:p>
        </p:txBody>
      </p:sp>
      <p:sp>
        <p:nvSpPr>
          <p:cNvPr id="61446" name="TextBox 9">
            <a:extLst>
              <a:ext uri="{FF2B5EF4-FFF2-40B4-BE49-F238E27FC236}">
                <a16:creationId xmlns:a16="http://schemas.microsoft.com/office/drawing/2014/main" id="{3D11CFC0-5193-5AEA-5544-CB17B714B1C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89550" y="5462588"/>
            <a:ext cx="1390650" cy="2460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000">
                <a:latin typeface="Arial" panose="020B0604020202020204" pitchFamily="34" charset="0"/>
              </a:rPr>
              <a:t>From TruSeq Manual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E6FF009-FB81-696A-9A64-DFC054F71AF3}"/>
              </a:ext>
            </a:extLst>
          </p:cNvPr>
          <p:cNvGrpSpPr>
            <a:grpSpLocks/>
          </p:cNvGrpSpPr>
          <p:nvPr/>
        </p:nvGrpSpPr>
        <p:grpSpPr bwMode="auto">
          <a:xfrm>
            <a:off x="4749826" y="523710"/>
            <a:ext cx="3328309" cy="2502023"/>
            <a:chOff x="4691008" y="890891"/>
            <a:chExt cx="3995792" cy="3185809"/>
          </a:xfrm>
        </p:grpSpPr>
        <p:pic>
          <p:nvPicPr>
            <p:cNvPr id="61452" name="Picture 5" descr="Picture 8.png">
              <a:extLst>
                <a:ext uri="{FF2B5EF4-FFF2-40B4-BE49-F238E27FC236}">
                  <a16:creationId xmlns:a16="http://schemas.microsoft.com/office/drawing/2014/main" id="{CDEA78B4-5CA0-E4DF-EB44-0A39E6AB71A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5130800" y="1377950"/>
              <a:ext cx="3556000" cy="269875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</p:pic>
        <p:sp>
          <p:nvSpPr>
            <p:cNvPr id="61453" name="TextBox 9">
              <a:extLst>
                <a:ext uri="{FF2B5EF4-FFF2-40B4-BE49-F238E27FC236}">
                  <a16:creationId xmlns:a16="http://schemas.microsoft.com/office/drawing/2014/main" id="{266D0BB2-5D78-99F3-7116-46034E5F089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691008" y="1331859"/>
              <a:ext cx="376238" cy="36830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800" dirty="0">
                  <a:latin typeface="Arial" panose="020B0604020202020204" pitchFamily="34" charset="0"/>
                </a:rPr>
                <a:t>b.</a:t>
              </a:r>
            </a:p>
          </p:txBody>
        </p:sp>
        <p:sp>
          <p:nvSpPr>
            <p:cNvPr id="61454" name="TextBox 10">
              <a:extLst>
                <a:ext uri="{FF2B5EF4-FFF2-40B4-BE49-F238E27FC236}">
                  <a16:creationId xmlns:a16="http://schemas.microsoft.com/office/drawing/2014/main" id="{36AE29AE-A960-CD82-2AA8-5AA9F998773F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5975934" y="890891"/>
              <a:ext cx="1865730" cy="58783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squar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 dirty="0">
                  <a:solidFill>
                    <a:srgbClr val="FF0000"/>
                  </a:solidFill>
                  <a:latin typeface="Arial" panose="020B0604020202020204" pitchFamily="34" charset="0"/>
                </a:rPr>
                <a:t>Y-adaptor</a:t>
              </a:r>
            </a:p>
          </p:txBody>
        </p:sp>
      </p:grpSp>
      <p:sp>
        <p:nvSpPr>
          <p:cNvPr id="61448" name="TextBox 3">
            <a:extLst>
              <a:ext uri="{FF2B5EF4-FFF2-40B4-BE49-F238E27FC236}">
                <a16:creationId xmlns:a16="http://schemas.microsoft.com/office/drawing/2014/main" id="{D72FC75E-73DB-ED46-2831-BB448878592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57200" y="1753195"/>
            <a:ext cx="21685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Fragmentation</a:t>
            </a:r>
          </a:p>
        </p:txBody>
      </p:sp>
      <p:sp>
        <p:nvSpPr>
          <p:cNvPr id="61449" name="TextBox 14">
            <a:extLst>
              <a:ext uri="{FF2B5EF4-FFF2-40B4-BE49-F238E27FC236}">
                <a16:creationId xmlns:a16="http://schemas.microsoft.com/office/drawing/2014/main" id="{0C7FC87C-A314-ACF9-E5AC-7AE4B14FA2C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006726" y="2341562"/>
            <a:ext cx="1620837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End-repair</a:t>
            </a:r>
          </a:p>
        </p:txBody>
      </p:sp>
      <p:sp>
        <p:nvSpPr>
          <p:cNvPr id="61450" name="TextBox 15">
            <a:extLst>
              <a:ext uri="{FF2B5EF4-FFF2-40B4-BE49-F238E27FC236}">
                <a16:creationId xmlns:a16="http://schemas.microsoft.com/office/drawing/2014/main" id="{70A12541-77AA-291F-D708-E6F5E83D68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262313" y="4038240"/>
            <a:ext cx="1309687" cy="46196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A-tailing</a:t>
            </a:r>
          </a:p>
        </p:txBody>
      </p:sp>
      <p:sp>
        <p:nvSpPr>
          <p:cNvPr id="17" name="TextBox 10">
            <a:extLst>
              <a:ext uri="{FF2B5EF4-FFF2-40B4-BE49-F238E27FC236}">
                <a16:creationId xmlns:a16="http://schemas.microsoft.com/office/drawing/2014/main" id="{91B8CACA-2186-FBCA-CCEB-4D2D596AAA6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314266" y="3154118"/>
            <a:ext cx="2562225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PCR or PCR-free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 nodeType="clickPar">
                      <p:stCondLst>
                        <p:cond delay="indefinite"/>
                      </p:stCondLst>
                      <p:childTnLst>
                        <p:par>
                          <p:cTn id="12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465" name="TextBox 1">
            <a:extLst>
              <a:ext uri="{FF2B5EF4-FFF2-40B4-BE49-F238E27FC236}">
                <a16:creationId xmlns:a16="http://schemas.microsoft.com/office/drawing/2014/main" id="{5549A208-CFB7-46DF-8F9F-5A64AD9645B4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32656" y="3221564"/>
            <a:ext cx="7278688" cy="15700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• D</a:t>
            </a:r>
            <a:r>
              <a:rPr lang="en-US" altLang="ja-JP" sz="2400" dirty="0"/>
              <a:t>ata from a lane are more than needed  in many cases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endParaRPr lang="en-US" altLang="en-US" sz="2400" dirty="0"/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• Multiplexing: To put multiple samples in a lane via using </a:t>
            </a:r>
            <a:r>
              <a:rPr lang="en-US" altLang="en-US" sz="2400" b="1" dirty="0">
                <a:solidFill>
                  <a:srgbClr val="17375E"/>
                </a:solidFill>
              </a:rPr>
              <a:t>DNA barcodes </a:t>
            </a:r>
            <a:r>
              <a:rPr lang="en-US" altLang="en-US" sz="2400" dirty="0"/>
              <a:t>to distinguish samples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98F3BCCD-1212-9889-63A6-9DAC910C1E6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48609"/>
            <a:ext cx="8229600" cy="723900"/>
          </a:xfrm>
        </p:spPr>
        <p:txBody>
          <a:bodyPr rtlCol="0">
            <a:normAutofit/>
          </a:bodyPr>
          <a:lstStyle/>
          <a:p>
            <a:pPr eaLnBrk="1" fontAlgn="auto" hangingPunct="1">
              <a:spcAft>
                <a:spcPts val="0"/>
              </a:spcAft>
              <a:defRPr/>
            </a:pPr>
            <a:r>
              <a:rPr lang="en-US" b="1" dirty="0">
                <a:ea typeface="+mn-ea"/>
                <a:cs typeface="+mn-cs"/>
              </a:rPr>
              <a:t>Multiplexing</a:t>
            </a:r>
            <a:r>
              <a:rPr lang="en-US" b="1" dirty="0">
                <a:ea typeface="+mj-ea"/>
                <a:cs typeface="+mj-cs"/>
              </a:rPr>
              <a:t> (DNA barcode/Index)</a:t>
            </a:r>
          </a:p>
        </p:txBody>
      </p:sp>
      <p:sp>
        <p:nvSpPr>
          <p:cNvPr id="62467" name="Slide Number Placeholder 3">
            <a:extLst>
              <a:ext uri="{FF2B5EF4-FFF2-40B4-BE49-F238E27FC236}">
                <a16:creationId xmlns:a16="http://schemas.microsoft.com/office/drawing/2014/main" id="{EAEFE3FD-7494-A5FE-9EA6-887D7D6D546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13CA09B-5EDA-524E-90B1-EA5E332DDDBE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2468" name="TextBox 26">
            <a:extLst>
              <a:ext uri="{FF2B5EF4-FFF2-40B4-BE49-F238E27FC236}">
                <a16:creationId xmlns:a16="http://schemas.microsoft.com/office/drawing/2014/main" id="{AACC71E2-854D-5524-D6AD-7F96C7125940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46151" y="1302545"/>
            <a:ext cx="1317625" cy="9540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flowcell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800"/>
              <a:t>lane</a:t>
            </a:r>
          </a:p>
        </p:txBody>
      </p:sp>
      <p:pic>
        <p:nvPicPr>
          <p:cNvPr id="62469" name="Picture 28">
            <a:extLst>
              <a:ext uri="{FF2B5EF4-FFF2-40B4-BE49-F238E27FC236}">
                <a16:creationId xmlns:a16="http://schemas.microsoft.com/office/drawing/2014/main" id="{9B6277DB-1EA5-67EF-9B40-18C50038CE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473325" y="1027906"/>
            <a:ext cx="3289300" cy="17986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01938565-A56A-757D-780F-5DEF9102776A}"/>
              </a:ext>
            </a:extLst>
          </p:cNvPr>
          <p:cNvSpPr txBox="1"/>
          <p:nvPr/>
        </p:nvSpPr>
        <p:spPr>
          <a:xfrm>
            <a:off x="6173301" y="1302545"/>
            <a:ext cx="2608919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dirty="0">
                <a:latin typeface="+mn-lt"/>
              </a:rPr>
              <a:t>Illumina HiSeq4000</a:t>
            </a:r>
          </a:p>
          <a:p>
            <a:r>
              <a:rPr lang="en-US" sz="2000" dirty="0">
                <a:latin typeface="+mn-lt"/>
              </a:rPr>
              <a:t>1500 Gb</a:t>
            </a:r>
          </a:p>
          <a:p>
            <a:r>
              <a:rPr lang="en-US" sz="2000" dirty="0">
                <a:latin typeface="+mn-lt"/>
              </a:rPr>
              <a:t>Up to 400 million reads</a:t>
            </a: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89" name="Slide Number Placeholder 1">
            <a:extLst>
              <a:ext uri="{FF2B5EF4-FFF2-40B4-BE49-F238E27FC236}">
                <a16:creationId xmlns:a16="http://schemas.microsoft.com/office/drawing/2014/main" id="{9AD411C0-EAE7-BA39-1CA2-67780B57D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A433B94F-D017-EC42-AB75-85DA8AD953F6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3490" name="Title 2">
            <a:extLst>
              <a:ext uri="{FF2B5EF4-FFF2-40B4-BE49-F238E27FC236}">
                <a16:creationId xmlns:a16="http://schemas.microsoft.com/office/drawing/2014/main" id="{C3C167F7-0CBF-9819-6C36-23B01AA28212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102393"/>
            <a:ext cx="8229600" cy="723900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Barcode / Index</a:t>
            </a:r>
          </a:p>
        </p:txBody>
      </p:sp>
      <p:pic>
        <p:nvPicPr>
          <p:cNvPr id="63491" name="Picture 4" descr="PLPTH813.pdf">
            <a:extLst>
              <a:ext uri="{FF2B5EF4-FFF2-40B4-BE49-F238E27FC236}">
                <a16:creationId xmlns:a16="http://schemas.microsoft.com/office/drawing/2014/main" id="{41711DD0-20BB-2250-3A69-61848EFB5A5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9738" y="1846595"/>
            <a:ext cx="1902242" cy="190224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grpSp>
        <p:nvGrpSpPr>
          <p:cNvPr id="9" name="Group 8">
            <a:extLst>
              <a:ext uri="{FF2B5EF4-FFF2-40B4-BE49-F238E27FC236}">
                <a16:creationId xmlns:a16="http://schemas.microsoft.com/office/drawing/2014/main" id="{B53B4675-FB97-B603-F96B-71CB3FEA5C5E}"/>
              </a:ext>
            </a:extLst>
          </p:cNvPr>
          <p:cNvGrpSpPr>
            <a:grpSpLocks/>
          </p:cNvGrpSpPr>
          <p:nvPr/>
        </p:nvGrpSpPr>
        <p:grpSpPr bwMode="auto">
          <a:xfrm>
            <a:off x="3190875" y="1178364"/>
            <a:ext cx="5233988" cy="3046412"/>
            <a:chOff x="3190747" y="1906040"/>
            <a:chExt cx="5233923" cy="3046988"/>
          </a:xfrm>
        </p:grpSpPr>
        <p:sp>
          <p:nvSpPr>
            <p:cNvPr id="63493" name="TextBox 5">
              <a:extLst>
                <a:ext uri="{FF2B5EF4-FFF2-40B4-BE49-F238E27FC236}">
                  <a16:creationId xmlns:a16="http://schemas.microsoft.com/office/drawing/2014/main" id="{B2E76566-61F4-D385-9E96-B0E66D4CC4B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4915476" y="1906040"/>
              <a:ext cx="3509194" cy="3046988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AGTGCA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AGTGCA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AGTGCA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latin typeface="Courier New" panose="02070309020205020404" pitchFamily="49" charset="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endParaRPr lang="en-US" altLang="en-US" sz="2400">
                <a:latin typeface="Courier New" panose="02070309020205020404" pitchFamily="49" charset="0"/>
              </a:endParaRP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CATGTC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CATGTC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solidFill>
                    <a:srgbClr val="FF0000"/>
                  </a:solidFill>
                  <a:latin typeface="Courier New" panose="02070309020205020404" pitchFamily="49" charset="0"/>
                </a:rPr>
                <a:t>CATGTC</a:t>
              </a:r>
              <a:r>
                <a:rPr lang="en-US" altLang="en-US" sz="2400">
                  <a:latin typeface="Courier New" panose="02070309020205020404" pitchFamily="49" charset="0"/>
                </a:rPr>
                <a:t>xxxxxxxxxxxx</a:t>
              </a:r>
            </a:p>
          </p:txBody>
        </p:sp>
        <p:sp>
          <p:nvSpPr>
            <p:cNvPr id="63494" name="TextBox 6">
              <a:extLst>
                <a:ext uri="{FF2B5EF4-FFF2-40B4-BE49-F238E27FC236}">
                  <a16:creationId xmlns:a16="http://schemas.microsoft.com/office/drawing/2014/main" id="{5C9776FB-AE51-417D-8539-BD0FB133632B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0747" y="2286724"/>
              <a:ext cx="166223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urier New" panose="02070309020205020404" pitchFamily="49" charset="0"/>
                </a:rPr>
                <a:t>sample 1</a:t>
              </a:r>
            </a:p>
          </p:txBody>
        </p:sp>
        <p:sp>
          <p:nvSpPr>
            <p:cNvPr id="63495" name="TextBox 7">
              <a:extLst>
                <a:ext uri="{FF2B5EF4-FFF2-40B4-BE49-F238E27FC236}">
                  <a16:creationId xmlns:a16="http://schemas.microsoft.com/office/drawing/2014/main" id="{E482FC07-6D14-8BFC-9151-3AD2C8C641D6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3190747" y="4132554"/>
              <a:ext cx="1662234" cy="46166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Courier New" panose="02070309020205020404" pitchFamily="49" charset="0"/>
                </a:rPr>
                <a:t>sample 2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13" name="Title 1">
            <a:extLst>
              <a:ext uri="{FF2B5EF4-FFF2-40B4-BE49-F238E27FC236}">
                <a16:creationId xmlns:a16="http://schemas.microsoft.com/office/drawing/2014/main" id="{3AF1D17A-EDB7-D5B0-46F0-4D656F0EFCEF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 eaLnBrk="1" hangingPunct="1"/>
            <a:r>
              <a:rPr lang="en-US" altLang="en-US" sz="3200" b="1" dirty="0">
                <a:ea typeface="ＭＳ Ｐゴシック" panose="020B0600070205080204" pitchFamily="34" charset="-128"/>
              </a:rPr>
              <a:t>Single-end sequencing</a:t>
            </a:r>
          </a:p>
        </p:txBody>
      </p:sp>
      <p:sp>
        <p:nvSpPr>
          <p:cNvPr id="64514" name="TextBox 2">
            <a:extLst>
              <a:ext uri="{FF2B5EF4-FFF2-40B4-BE49-F238E27FC236}">
                <a16:creationId xmlns:a16="http://schemas.microsoft.com/office/drawing/2014/main" id="{ECFD1C33-0A31-BC74-A0F1-9C56DE49BE87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74069" y="917063"/>
            <a:ext cx="7675562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 marL="339725" indent="-339725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/>
              <a:t>A single read is generated for each template/cluster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A33878E2-C8A2-65CC-A514-2407EDE95AE7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3329782" y="3260740"/>
            <a:ext cx="1898650" cy="1587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736D5D39-9B8C-8D19-D59F-D00C3CA6747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4339" y="1710546"/>
            <a:ext cx="109537" cy="601663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E48EF75-33B1-DE5D-36DC-D2CC16305552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24339" y="4210858"/>
            <a:ext cx="109537" cy="601662"/>
          </a:xfrm>
          <a:prstGeom prst="rect">
            <a:avLst/>
          </a:prstGeom>
          <a:solidFill>
            <a:srgbClr val="D99694"/>
          </a:solidFill>
          <a:ln w="9525">
            <a:solidFill>
              <a:srgbClr val="D99694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BC91F3E5-3E0E-77B0-A44B-C244E505B27B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4149725" y="2012170"/>
            <a:ext cx="603250" cy="0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7F87912D-988A-C927-0BB5-1D8022B4BC9A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4049713" y="2713846"/>
            <a:ext cx="801688" cy="1587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E8E80B36-624C-0698-012B-10D85FF913EF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2999582" y="3262327"/>
            <a:ext cx="1895475" cy="1588"/>
          </a:xfrm>
          <a:prstGeom prst="straightConnector1">
            <a:avLst/>
          </a:prstGeom>
          <a:noFill/>
          <a:ln w="6350">
            <a:solidFill>
              <a:srgbClr val="7F7F7F"/>
            </a:solidFill>
            <a:prstDash val="dot"/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B1E38A89-F31D-A7C7-F3F2-9C4D7CDBF477}"/>
              </a:ext>
            </a:extLst>
          </p:cNvPr>
          <p:cNvSpPr txBox="1"/>
          <p:nvPr/>
        </p:nvSpPr>
        <p:spPr>
          <a:xfrm>
            <a:off x="3157562" y="3115439"/>
            <a:ext cx="1128509" cy="369332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latin typeface="+mn-lt"/>
                <a:ea typeface="+mn-ea"/>
              </a:rPr>
              <a:t>Insert size</a:t>
            </a:r>
          </a:p>
        </p:txBody>
      </p:sp>
      <p:sp>
        <p:nvSpPr>
          <p:cNvPr id="64522" name="Slide Number Placeholder 13">
            <a:extLst>
              <a:ext uri="{FF2B5EF4-FFF2-40B4-BE49-F238E27FC236}">
                <a16:creationId xmlns:a16="http://schemas.microsoft.com/office/drawing/2014/main" id="{9F0DB967-8647-F99D-2554-917B8D69DE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88B2EFC5-EC77-9A45-A9DA-EBEF22855AB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4523" name="TextBox 14">
            <a:extLst>
              <a:ext uri="{FF2B5EF4-FFF2-40B4-BE49-F238E27FC236}">
                <a16:creationId xmlns:a16="http://schemas.microsoft.com/office/drawing/2014/main" id="{85500827-E87E-CBDD-1CE6-585DF957E16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43000" y="3077383"/>
            <a:ext cx="2300288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>
                <a:latin typeface="Arial" panose="020B0604020202020204" pitchFamily="34" charset="0"/>
              </a:rPr>
              <a:t>typically 200-500 bp</a:t>
            </a:r>
          </a:p>
        </p:txBody>
      </p:sp>
      <p:sp>
        <p:nvSpPr>
          <p:cNvPr id="64524" name="TextBox 15">
            <a:extLst>
              <a:ext uri="{FF2B5EF4-FFF2-40B4-BE49-F238E27FC236}">
                <a16:creationId xmlns:a16="http://schemas.microsoft.com/office/drawing/2014/main" id="{20458D74-BA2B-C630-24D8-73FF5FEED808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048251" y="2240770"/>
            <a:ext cx="3008313" cy="3698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ja-JP" altLang="en-US" sz="1800">
                <a:latin typeface="Arial" panose="020B0604020202020204" pitchFamily="34" charset="0"/>
              </a:rPr>
              <a:t>“</a:t>
            </a:r>
            <a:r>
              <a:rPr lang="en-US" altLang="ja-JP" sz="1800">
                <a:solidFill>
                  <a:srgbClr val="FF0000"/>
                </a:solidFill>
                <a:latin typeface="Arial" panose="020B0604020202020204" pitchFamily="34" charset="0"/>
              </a:rPr>
              <a:t>Read</a:t>
            </a:r>
            <a:r>
              <a:rPr lang="ja-JP" altLang="en-US" sz="1800">
                <a:latin typeface="Arial" panose="020B0604020202020204" pitchFamily="34" charset="0"/>
              </a:rPr>
              <a:t>”</a:t>
            </a:r>
            <a:r>
              <a:rPr lang="en-US" altLang="ja-JP" sz="1800">
                <a:latin typeface="Arial" panose="020B0604020202020204" pitchFamily="34" charset="0"/>
              </a:rPr>
              <a:t> could be 36-300 bp</a:t>
            </a:r>
            <a:endParaRPr lang="en-US" altLang="en-US" sz="1800">
              <a:latin typeface="Arial" panose="020B0604020202020204" pitchFamily="34" charset="0"/>
            </a:endParaRPr>
          </a:p>
        </p:txBody>
      </p:sp>
      <p:sp>
        <p:nvSpPr>
          <p:cNvPr id="2" name="Right Brace 1">
            <a:extLst>
              <a:ext uri="{FF2B5EF4-FFF2-40B4-BE49-F238E27FC236}">
                <a16:creationId xmlns:a16="http://schemas.microsoft.com/office/drawing/2014/main" id="{EE48207D-F989-1CB3-DF55-1D42408B2080}"/>
              </a:ext>
            </a:extLst>
          </p:cNvPr>
          <p:cNvSpPr/>
          <p:nvPr/>
        </p:nvSpPr>
        <p:spPr>
          <a:xfrm>
            <a:off x="4737101" y="1710545"/>
            <a:ext cx="227013" cy="1404938"/>
          </a:xfrm>
          <a:prstGeom prst="rightBrace">
            <a:avLst/>
          </a:prstGeom>
          <a:ln>
            <a:solidFill>
              <a:schemeClr val="accent6">
                <a:lumMod val="75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  <p:txBody>
          <a:bodyPr anchor="ctr"/>
          <a:lstStyle/>
          <a:p>
            <a:pPr algn="ctr" eaLnBrk="1" hangingPunct="1">
              <a:defRPr/>
            </a:pPr>
            <a:endParaRPr lang="en-US" dirty="0">
              <a:highlight>
                <a:srgbClr val="808000"/>
              </a:highlight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537" name="Title 1">
            <a:extLst>
              <a:ext uri="{FF2B5EF4-FFF2-40B4-BE49-F238E27FC236}">
                <a16:creationId xmlns:a16="http://schemas.microsoft.com/office/drawing/2014/main" id="{7BFD4A07-21F4-4D73-0A5A-BC202AE75279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271617"/>
            <a:ext cx="8229600" cy="542925"/>
          </a:xfrm>
        </p:spPr>
        <p:txBody>
          <a:bodyPr/>
          <a:lstStyle/>
          <a:p>
            <a:pPr eaLnBrk="1" hangingPunct="1"/>
            <a:r>
              <a:rPr lang="en-US" altLang="en-US" sz="3200" b="1" dirty="0">
                <a:ea typeface="ＭＳ Ｐゴシック" panose="020B0600070205080204" pitchFamily="34" charset="-128"/>
              </a:rPr>
              <a:t>Paired-end sequencing</a:t>
            </a:r>
          </a:p>
        </p:txBody>
      </p:sp>
      <p:sp>
        <p:nvSpPr>
          <p:cNvPr id="65538" name="TextBox 2">
            <a:extLst>
              <a:ext uri="{FF2B5EF4-FFF2-40B4-BE49-F238E27FC236}">
                <a16:creationId xmlns:a16="http://schemas.microsoft.com/office/drawing/2014/main" id="{BC7C7193-ED2E-F1E0-4FB5-86DB7956639C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3700" y="2115004"/>
            <a:ext cx="5665911" cy="14296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dirty="0"/>
              <a:t>Two reads are generated for each template cluster.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dirty="0"/>
              <a:t>The 1</a:t>
            </a:r>
            <a:r>
              <a:rPr lang="en-US" altLang="en-US" baseline="30000" dirty="0"/>
              <a:t>st</a:t>
            </a:r>
            <a:r>
              <a:rPr lang="en-US" altLang="en-US" dirty="0"/>
              <a:t> is from one end with one primer.</a:t>
            </a:r>
          </a:p>
          <a:p>
            <a:pPr eaLnBrk="1" hangingPunct="1"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lang="en-US" altLang="en-US" dirty="0"/>
              <a:t>The 2</a:t>
            </a:r>
            <a:r>
              <a:rPr lang="en-US" altLang="en-US" baseline="30000" dirty="0"/>
              <a:t>nd</a:t>
            </a:r>
            <a:r>
              <a:rPr lang="en-US" altLang="en-US" dirty="0"/>
              <a:t> is for the other end with the other primer.</a:t>
            </a:r>
          </a:p>
        </p:txBody>
      </p: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EA3A9D79-F31A-3E50-D37E-33A8A73A7391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6104245" y="2790109"/>
            <a:ext cx="1898650" cy="1587"/>
          </a:xfrm>
          <a:prstGeom prst="line">
            <a:avLst/>
          </a:prstGeom>
          <a:noFill/>
          <a:ln w="25400">
            <a:solidFill>
              <a:schemeClr val="accent1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6" name="Rectangle 5">
            <a:extLst>
              <a:ext uri="{FF2B5EF4-FFF2-40B4-BE49-F238E27FC236}">
                <a16:creationId xmlns:a16="http://schemas.microsoft.com/office/drawing/2014/main" id="{1454F5C6-BEBC-00C3-167A-0537E2D33178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8802" y="1239915"/>
            <a:ext cx="109537" cy="601662"/>
          </a:xfrm>
          <a:prstGeom prst="rect">
            <a:avLst/>
          </a:prstGeom>
          <a:solidFill>
            <a:srgbClr val="660066"/>
          </a:solidFill>
          <a:ln w="9525">
            <a:solidFill>
              <a:srgbClr val="660066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D70C3E89-41A2-B982-26DA-93ECD70E118D}"/>
              </a:ext>
            </a:extLst>
          </p:cNvPr>
          <p:cNvSpPr>
            <a:spLocks noChangeArrowheads="1"/>
          </p:cNvSpPr>
          <p:nvPr/>
        </p:nvSpPr>
        <p:spPr bwMode="auto">
          <a:xfrm>
            <a:off x="6998802" y="3740228"/>
            <a:ext cx="109537" cy="601663"/>
          </a:xfrm>
          <a:prstGeom prst="rect">
            <a:avLst/>
          </a:prstGeom>
          <a:solidFill>
            <a:srgbClr val="D99694"/>
          </a:solidFill>
          <a:ln w="9525">
            <a:solidFill>
              <a:srgbClr val="D99694"/>
            </a:solidFill>
            <a:miter lim="800000"/>
            <a:headEnd/>
            <a:tailEnd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 sz="1800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E9CF953-3474-24B6-9558-43B6C23E43C3}"/>
              </a:ext>
            </a:extLst>
          </p:cNvPr>
          <p:cNvCxnSpPr>
            <a:cxnSpLocks noChangeShapeType="1"/>
          </p:cNvCxnSpPr>
          <p:nvPr/>
        </p:nvCxnSpPr>
        <p:spPr bwMode="auto">
          <a:xfrm rot="16200000" flipH="1">
            <a:off x="6924188" y="1541540"/>
            <a:ext cx="603250" cy="0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D2E2E9AF-78A6-4C78-3F0E-61787C6909A6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6824177" y="2243216"/>
            <a:ext cx="801687" cy="1587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3" name="Straight Arrow Connector 12">
            <a:extLst>
              <a:ext uri="{FF2B5EF4-FFF2-40B4-BE49-F238E27FC236}">
                <a16:creationId xmlns:a16="http://schemas.microsoft.com/office/drawing/2014/main" id="{63D8153C-9EA2-C206-A0A0-937B43B22080}"/>
              </a:ext>
            </a:extLst>
          </p:cNvPr>
          <p:cNvCxnSpPr>
            <a:cxnSpLocks noChangeShapeType="1"/>
          </p:cNvCxnSpPr>
          <p:nvPr/>
        </p:nvCxnSpPr>
        <p:spPr bwMode="auto">
          <a:xfrm rot="5400000" flipH="1" flipV="1">
            <a:off x="7041664" y="4041853"/>
            <a:ext cx="601662" cy="1587"/>
          </a:xfrm>
          <a:prstGeom prst="straightConnector1">
            <a:avLst/>
          </a:prstGeom>
          <a:noFill/>
          <a:ln w="25400">
            <a:solidFill>
              <a:schemeClr val="accent1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B11106AD-216E-06CA-884F-CDF30BCF0919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6940063" y="3352877"/>
            <a:ext cx="801688" cy="1588"/>
          </a:xfrm>
          <a:prstGeom prst="line">
            <a:avLst/>
          </a:prstGeom>
          <a:noFill/>
          <a:ln w="25400">
            <a:solidFill>
              <a:srgbClr val="FF0000"/>
            </a:solidFill>
            <a:round/>
            <a:headEnd/>
            <a:tailEnd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cxnSp>
        <p:nvCxnSpPr>
          <p:cNvPr id="19" name="Straight Arrow Connector 18">
            <a:extLst>
              <a:ext uri="{FF2B5EF4-FFF2-40B4-BE49-F238E27FC236}">
                <a16:creationId xmlns:a16="http://schemas.microsoft.com/office/drawing/2014/main" id="{C1A9EBBA-9FE1-951A-3D58-4B0987274BA7}"/>
              </a:ext>
            </a:extLst>
          </p:cNvPr>
          <p:cNvCxnSpPr>
            <a:cxnSpLocks noChangeShapeType="1"/>
          </p:cNvCxnSpPr>
          <p:nvPr/>
        </p:nvCxnSpPr>
        <p:spPr bwMode="auto">
          <a:xfrm rot="5400000">
            <a:off x="5774045" y="2791696"/>
            <a:ext cx="1895475" cy="1588"/>
          </a:xfrm>
          <a:prstGeom prst="straightConnector1">
            <a:avLst/>
          </a:prstGeom>
          <a:noFill/>
          <a:ln w="6350">
            <a:solidFill>
              <a:srgbClr val="7F7F7F"/>
            </a:solidFill>
            <a:prstDash val="dot"/>
            <a:round/>
            <a:headEnd type="arrow" w="med" len="med"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5E570F55-4412-7539-F7B4-E42DDA640EA6}"/>
              </a:ext>
            </a:extLst>
          </p:cNvPr>
          <p:cNvSpPr txBox="1"/>
          <p:nvPr/>
        </p:nvSpPr>
        <p:spPr>
          <a:xfrm>
            <a:off x="6093586" y="2645149"/>
            <a:ext cx="839969" cy="369332"/>
          </a:xfrm>
          <a:prstGeom prst="rect">
            <a:avLst/>
          </a:prstGeom>
          <a:noFill/>
          <a:scene3d>
            <a:camera prst="orthographicFront">
              <a:rot lat="0" lon="0" rev="5400000"/>
            </a:camera>
            <a:lightRig rig="threePt" dir="t"/>
          </a:scene3d>
        </p:spPr>
        <p:txBody>
          <a:bodyPr wrap="none">
            <a:spAutoFit/>
          </a:bodyPr>
          <a:lstStyle/>
          <a:p>
            <a:pPr eaLnBrk="1" fontAlgn="auto" hangingPunct="1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1800" dirty="0">
                <a:latin typeface="+mn-lt"/>
                <a:ea typeface="+mn-ea"/>
              </a:rPr>
              <a:t>Fix size</a:t>
            </a:r>
          </a:p>
        </p:txBody>
      </p:sp>
      <p:sp>
        <p:nvSpPr>
          <p:cNvPr id="65548" name="Slide Number Placeholder 13">
            <a:extLst>
              <a:ext uri="{FF2B5EF4-FFF2-40B4-BE49-F238E27FC236}">
                <a16:creationId xmlns:a16="http://schemas.microsoft.com/office/drawing/2014/main" id="{35D99DF2-2837-87E5-7631-789BDB23A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C1ADF61F-8192-FE4E-BFFF-7204F0B3A2E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5549" name="TextBox 1">
            <a:extLst>
              <a:ext uri="{FF2B5EF4-FFF2-40B4-BE49-F238E27FC236}">
                <a16:creationId xmlns:a16="http://schemas.microsoft.com/office/drawing/2014/main" id="{5D17BD22-04EB-431E-AB51-61AF9C68E4A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454414" y="2040016"/>
            <a:ext cx="11779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Read 1</a:t>
            </a:r>
          </a:p>
        </p:txBody>
      </p:sp>
      <p:sp>
        <p:nvSpPr>
          <p:cNvPr id="65550" name="TextBox 14">
            <a:extLst>
              <a:ext uri="{FF2B5EF4-FFF2-40B4-BE49-F238E27FC236}">
                <a16:creationId xmlns:a16="http://schemas.microsoft.com/office/drawing/2014/main" id="{A3E48831-D8EA-EAAA-EC38-4669781942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7598877" y="3143328"/>
            <a:ext cx="1177925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r>
              <a:rPr lang="en-US" altLang="en-US" sz="2400">
                <a:latin typeface="Arial" panose="020B0604020202020204" pitchFamily="34" charset="0"/>
              </a:rPr>
              <a:t>Read 2</a:t>
            </a:r>
          </a:p>
        </p:txBody>
      </p:sp>
    </p:spTree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585" name="Slide Number Placeholder 1">
            <a:extLst>
              <a:ext uri="{FF2B5EF4-FFF2-40B4-BE49-F238E27FC236}">
                <a16:creationId xmlns:a16="http://schemas.microsoft.com/office/drawing/2014/main" id="{54D02B47-C9CC-A5D2-DEA4-6985BE646A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614D08D-353C-8341-B459-4EF66A86D31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38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67586" name="Title 2">
            <a:extLst>
              <a:ext uri="{FF2B5EF4-FFF2-40B4-BE49-F238E27FC236}">
                <a16:creationId xmlns:a16="http://schemas.microsoft.com/office/drawing/2014/main" id="{481307EF-769E-6134-68C2-147A973FF938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457200" y="314605"/>
            <a:ext cx="8229600" cy="687952"/>
          </a:xfrm>
        </p:spPr>
        <p:txBody>
          <a:bodyPr/>
          <a:lstStyle/>
          <a:p>
            <a:r>
              <a:rPr lang="en-US" altLang="en-US" sz="3200" dirty="0">
                <a:latin typeface="+mn-lt"/>
                <a:ea typeface="ＭＳ Ｐゴシック" panose="020B0600070205080204" pitchFamily="34" charset="-128"/>
              </a:rPr>
              <a:t>Summary</a:t>
            </a:r>
          </a:p>
        </p:txBody>
      </p:sp>
      <p:sp>
        <p:nvSpPr>
          <p:cNvPr id="67587" name="TextBox 1">
            <a:extLst>
              <a:ext uri="{FF2B5EF4-FFF2-40B4-BE49-F238E27FC236}">
                <a16:creationId xmlns:a16="http://schemas.microsoft.com/office/drawing/2014/main" id="{D53A6617-ED80-9A66-03DA-64CC670BCA82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401412" y="1175814"/>
            <a:ext cx="5678991" cy="255698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 marL="457200" indent="-4572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lnSpc>
                <a:spcPct val="20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 dirty="0">
                <a:latin typeface="+mn-lt"/>
              </a:rPr>
              <a:t>NGS platforms</a:t>
            </a: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 dirty="0">
                <a:latin typeface="+mn-lt"/>
              </a:rPr>
              <a:t>Pro and con of each platform</a:t>
            </a:r>
          </a:p>
          <a:p>
            <a:pPr eaLnBrk="1" hangingPunct="1">
              <a:lnSpc>
                <a:spcPct val="200000"/>
              </a:lnSpc>
              <a:spcBef>
                <a:spcPct val="0"/>
              </a:spcBef>
              <a:buFont typeface="Calibri" panose="020F0502020204030204" pitchFamily="34" charset="0"/>
              <a:buAutoNum type="arabicPeriod"/>
            </a:pPr>
            <a:r>
              <a:rPr lang="en-US" altLang="en-US" sz="2800" dirty="0">
                <a:latin typeface="+mn-lt"/>
              </a:rPr>
              <a:t>Approaches for library preparation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7" name="Title 1">
            <a:extLst>
              <a:ext uri="{FF2B5EF4-FFF2-40B4-BE49-F238E27FC236}">
                <a16:creationId xmlns:a16="http://schemas.microsoft.com/office/drawing/2014/main" id="{15491E93-91F2-29BA-74FD-E5340AF626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95953"/>
            <a:ext cx="8229600" cy="531812"/>
          </a:xfrm>
        </p:spPr>
        <p:txBody>
          <a:bodyPr/>
          <a:lstStyle/>
          <a:p>
            <a:pPr>
              <a:defRPr/>
            </a:pP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Sanger sequencing technology - II</a:t>
            </a:r>
          </a:p>
        </p:txBody>
      </p:sp>
      <p:sp>
        <p:nvSpPr>
          <p:cNvPr id="20482" name="Slide Number Placeholder 3">
            <a:extLst>
              <a:ext uri="{FF2B5EF4-FFF2-40B4-BE49-F238E27FC236}">
                <a16:creationId xmlns:a16="http://schemas.microsoft.com/office/drawing/2014/main" id="{E1C82032-802B-C021-5444-E85BF739C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10CF4362-ABED-7F44-A2E6-41F793B1D01F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4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0483" name="Picture 5" descr="Screen Shot 2015-01-31 at 3.09.29 PM.png">
            <a:extLst>
              <a:ext uri="{FF2B5EF4-FFF2-40B4-BE49-F238E27FC236}">
                <a16:creationId xmlns:a16="http://schemas.microsoft.com/office/drawing/2014/main" id="{84CF1FF5-44C3-3F14-ED31-AC7054E43AA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778988"/>
            <a:ext cx="6054398" cy="4211336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0484" name="Rectangle 6">
            <a:extLst>
              <a:ext uri="{FF2B5EF4-FFF2-40B4-BE49-F238E27FC236}">
                <a16:creationId xmlns:a16="http://schemas.microsoft.com/office/drawing/2014/main" id="{03A8CDA0-D26A-4A55-186C-A29C4BD01E49}"/>
              </a:ext>
            </a:extLst>
          </p:cNvPr>
          <p:cNvSpPr>
            <a:spLocks noChangeArrowheads="1"/>
          </p:cNvSpPr>
          <p:nvPr/>
        </p:nvSpPr>
        <p:spPr bwMode="auto">
          <a:xfrm>
            <a:off x="7023101" y="5457826"/>
            <a:ext cx="817563" cy="27781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>
                <a:latin typeface="Arial" panose="020B0604020202020204" pitchFamily="34" charset="0"/>
              </a:rPr>
              <a:t>wikipedia</a:t>
            </a: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28A7DE3A-99F1-142A-4097-A024F9BABFA8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" y="-107950"/>
            <a:ext cx="812800" cy="520700"/>
          </a:xfrm>
          <a:prstGeom prst="rect">
            <a:avLst/>
          </a:prstGeom>
          <a:noFill/>
          <a:ln>
            <a:noFill/>
          </a:ln>
          <a:effectLst>
            <a:outerShdw blurRad="40000" dist="23000" dir="5400000" rotWithShape="0">
              <a:srgbClr val="808080">
                <a:alpha val="34999"/>
              </a:srgbClr>
            </a:outerShdw>
          </a:effectLst>
        </p:spPr>
        <p:txBody>
          <a:bodyPr anchor="ctr"/>
          <a:lstStyle>
            <a:lvl1pPr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1pPr>
            <a:lvl2pPr marL="742950" indent="-28575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2pPr>
            <a:lvl3pPr marL="11430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3pPr>
            <a:lvl4pPr marL="16002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4pPr>
            <a:lvl5pPr marL="2057400" indent="-228600" eaLnBrk="0" hangingPunct="0"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Arial" panose="020B0604020202020204" pitchFamily="34" charset="0"/>
                <a:ea typeface="ＭＳ Ｐゴシック" panose="020B0600070205080204" pitchFamily="34" charset="-128"/>
              </a:defRPr>
            </a:lvl9pPr>
          </a:lstStyle>
          <a:p>
            <a:pPr algn="ctr" eaLnBrk="1" hangingPunct="1">
              <a:defRPr/>
            </a:pPr>
            <a:endParaRPr lang="en-US" altLang="en-US">
              <a:solidFill>
                <a:srgbClr val="FFFFFF"/>
              </a:solidFill>
              <a:latin typeface="Calibri" panose="020F0502020204030204" pitchFamily="34" charset="0"/>
            </a:endParaRP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71E7204F-0651-A8C1-9070-DB9249D93D4E}"/>
              </a:ext>
            </a:extLst>
          </p:cNvPr>
          <p:cNvSpPr txBox="1"/>
          <p:nvPr/>
        </p:nvSpPr>
        <p:spPr>
          <a:xfrm>
            <a:off x="1700577" y="1856805"/>
            <a:ext cx="251992" cy="276999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eaLnBrk="1" hangingPunct="1">
              <a:defRPr/>
            </a:pPr>
            <a:r>
              <a:rPr lang="en-US" sz="1200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x</a:t>
            </a:r>
          </a:p>
        </p:txBody>
      </p:sp>
      <p:pic>
        <p:nvPicPr>
          <p:cNvPr id="20487" name="Picture 4">
            <a:extLst>
              <a:ext uri="{FF2B5EF4-FFF2-40B4-BE49-F238E27FC236}">
                <a16:creationId xmlns:a16="http://schemas.microsoft.com/office/drawing/2014/main" id="{8E8F2495-8637-A0DB-53C7-A68F77BF155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60349" y="1477964"/>
            <a:ext cx="1785939" cy="254044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9021B512-779D-9016-871E-B4D316BC6A4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0952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Next-gen sequencing (NGS) technologies</a:t>
            </a:r>
          </a:p>
        </p:txBody>
      </p:sp>
      <p:sp>
        <p:nvSpPr>
          <p:cNvPr id="22530" name="Slide Number Placeholder 3">
            <a:extLst>
              <a:ext uri="{FF2B5EF4-FFF2-40B4-BE49-F238E27FC236}">
                <a16:creationId xmlns:a16="http://schemas.microsoft.com/office/drawing/2014/main" id="{35DEA0AE-27C6-8874-8B46-208B886EAE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2E8E9D5-17E9-C84A-A29B-0877865385E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5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1028" name="Picture 4">
            <a:extLst>
              <a:ext uri="{FF2B5EF4-FFF2-40B4-BE49-F238E27FC236}">
                <a16:creationId xmlns:a16="http://schemas.microsoft.com/office/drawing/2014/main" id="{61F665D2-131C-8C5A-9D59-022886FF09A0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77720" y="999177"/>
            <a:ext cx="5128688" cy="363928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TextBox 2">
            <a:extLst>
              <a:ext uri="{FF2B5EF4-FFF2-40B4-BE49-F238E27FC236}">
                <a16:creationId xmlns:a16="http://schemas.microsoft.com/office/drawing/2014/main" id="{BD1EEC6F-50E5-A6D0-5920-ED415A42721C}"/>
              </a:ext>
            </a:extLst>
          </p:cNvPr>
          <p:cNvSpPr txBox="1"/>
          <p:nvPr/>
        </p:nvSpPr>
        <p:spPr>
          <a:xfrm>
            <a:off x="4342064" y="4767263"/>
            <a:ext cx="250837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err="1">
                <a:latin typeface="+mn-lt"/>
              </a:rPr>
              <a:t>Satam</a:t>
            </a:r>
            <a:r>
              <a:rPr lang="en-US" sz="1200" dirty="0">
                <a:latin typeface="+mn-lt"/>
              </a:rPr>
              <a:t> et al., 2023, Biology, 12(7):997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48C9683A-6A9B-7A1F-55F1-3436BD98E0C6}"/>
              </a:ext>
            </a:extLst>
          </p:cNvPr>
          <p:cNvSpPr txBox="1"/>
          <p:nvPr/>
        </p:nvSpPr>
        <p:spPr>
          <a:xfrm>
            <a:off x="4470401" y="2160586"/>
            <a:ext cx="1189749" cy="461665"/>
          </a:xfrm>
          <a:prstGeom prst="rect">
            <a:avLst/>
          </a:prstGeom>
          <a:solidFill>
            <a:schemeClr val="bg1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Illumina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9F10648-26AF-923E-5E98-D3B61C1F2C2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29" name="Title 1">
            <a:extLst>
              <a:ext uri="{FF2B5EF4-FFF2-40B4-BE49-F238E27FC236}">
                <a16:creationId xmlns:a16="http://schemas.microsoft.com/office/drawing/2014/main" id="{11CB7907-C72A-426C-0982-853F050E0F1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280952"/>
            <a:ext cx="8229600" cy="542925"/>
          </a:xfrm>
        </p:spPr>
        <p:txBody>
          <a:bodyPr/>
          <a:lstStyle/>
          <a:p>
            <a:r>
              <a:rPr lang="en-US" altLang="en-US" dirty="0">
                <a:ea typeface="ＭＳ Ｐゴシック" panose="020B0600070205080204" pitchFamily="34" charset="-128"/>
              </a:rPr>
              <a:t>Major next-gen sequencing (NGS) technologies</a:t>
            </a:r>
          </a:p>
        </p:txBody>
      </p:sp>
      <p:sp>
        <p:nvSpPr>
          <p:cNvPr id="22530" name="Slide Number Placeholder 3">
            <a:extLst>
              <a:ext uri="{FF2B5EF4-FFF2-40B4-BE49-F238E27FC236}">
                <a16:creationId xmlns:a16="http://schemas.microsoft.com/office/drawing/2014/main" id="{A7B75BDE-9458-E8B3-41CF-A4FB5E19E9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2E8E9D5-17E9-C84A-A29B-0877865385E7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6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2532" name="Picture 8">
            <a:extLst>
              <a:ext uri="{FF2B5EF4-FFF2-40B4-BE49-F238E27FC236}">
                <a16:creationId xmlns:a16="http://schemas.microsoft.com/office/drawing/2014/main" id="{25107905-E8B8-77DB-A2E9-33326789BBD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99306" y="975344"/>
            <a:ext cx="4227366" cy="22969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3" name="Picture 9">
            <a:extLst>
              <a:ext uri="{FF2B5EF4-FFF2-40B4-BE49-F238E27FC236}">
                <a16:creationId xmlns:a16="http://schemas.microsoft.com/office/drawing/2014/main" id="{598FE5C0-C9D4-2013-449D-AC11F056286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7200" y="3019673"/>
            <a:ext cx="3934971" cy="15714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2534" name="Picture 11">
            <a:extLst>
              <a:ext uri="{FF2B5EF4-FFF2-40B4-BE49-F238E27FC236}">
                <a16:creationId xmlns:a16="http://schemas.microsoft.com/office/drawing/2014/main" id="{42021E61-51D4-AD7A-A5E3-24C084FD656A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34785" y="3254583"/>
            <a:ext cx="4152015" cy="94452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13872206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250007-2B2E-47BF-DD51-159DE9CCF1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416596" y="1287273"/>
            <a:ext cx="5727404" cy="2680038"/>
          </a:xfrm>
        </p:spPr>
        <p:txBody>
          <a:bodyPr/>
          <a:lstStyle/>
          <a:p>
            <a:pPr algn="l">
              <a:defRPr/>
            </a:pPr>
            <a:r>
              <a:rPr lang="en-US" sz="2400" dirty="0"/>
              <a:t>Highly sensitive and nonstop reading</a:t>
            </a:r>
            <a:br>
              <a:rPr lang="en-US" sz="2400" dirty="0"/>
            </a:br>
            <a:br>
              <a:rPr lang="en-US" sz="2400" dirty="0"/>
            </a:br>
            <a:r>
              <a:rPr lang="en-US" sz="2400" dirty="0"/>
              <a:t>Before single molecular &amp; "super long" sequencing technologies,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fragmentation</a:t>
            </a:r>
            <a:r>
              <a:rPr lang="en-US" sz="2400" dirty="0"/>
              <a:t> and </a:t>
            </a:r>
            <a:r>
              <a:rPr lang="en-US" sz="2400" b="1" dirty="0">
                <a:solidFill>
                  <a:schemeClr val="tx2">
                    <a:lumMod val="75000"/>
                  </a:schemeClr>
                </a:solidFill>
              </a:rPr>
              <a:t>amplification/cloning </a:t>
            </a:r>
            <a:r>
              <a:rPr lang="en-US" sz="2400" dirty="0"/>
              <a:t>of a single nucleotide molecule are needed for sequencing.</a:t>
            </a:r>
          </a:p>
        </p:txBody>
      </p:sp>
      <p:sp>
        <p:nvSpPr>
          <p:cNvPr id="24578" name="Slide Number Placeholder 3">
            <a:extLst>
              <a:ext uri="{FF2B5EF4-FFF2-40B4-BE49-F238E27FC236}">
                <a16:creationId xmlns:a16="http://schemas.microsoft.com/office/drawing/2014/main" id="{A6F24DAA-7388-96EC-944C-B71B972C0C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9B31BDC3-1E62-E849-9E22-A421A10BDFBC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7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pic>
        <p:nvPicPr>
          <p:cNvPr id="24579" name="Picture 2">
            <a:extLst>
              <a:ext uri="{FF2B5EF4-FFF2-40B4-BE49-F238E27FC236}">
                <a16:creationId xmlns:a16="http://schemas.microsoft.com/office/drawing/2014/main" id="{342BBEF1-19E5-37D0-DAB7-E2591B4DC1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3604" y="1176189"/>
            <a:ext cx="3954869" cy="279112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" name="Title 1">
            <a:extLst>
              <a:ext uri="{FF2B5EF4-FFF2-40B4-BE49-F238E27FC236}">
                <a16:creationId xmlns:a16="http://schemas.microsoft.com/office/drawing/2014/main" id="{BE2E95B7-0C9F-C4B5-A28C-DDB58F576255}"/>
              </a:ext>
            </a:extLst>
          </p:cNvPr>
          <p:cNvSpPr txBox="1">
            <a:spLocks/>
          </p:cNvSpPr>
          <p:nvPr/>
        </p:nvSpPr>
        <p:spPr bwMode="auto">
          <a:xfrm>
            <a:off x="457200" y="298881"/>
            <a:ext cx="8229600" cy="5429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</a:bodyPr>
          <a:lstStyle>
            <a:lvl1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 kern="1200">
                <a:solidFill>
                  <a:schemeClr val="tx1"/>
                </a:solidFill>
                <a:latin typeface="+mj-lt"/>
                <a:ea typeface="ＭＳ Ｐゴシック" charset="-128"/>
                <a:cs typeface="ＭＳ Ｐゴシック" charset="-128"/>
              </a:defRPr>
            </a:lvl1pPr>
            <a:lvl2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2pPr>
            <a:lvl3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3pPr>
            <a:lvl4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4pPr>
            <a:lvl5pPr algn="ctr" defTabSz="457200" rtl="0" eaLnBrk="0" fontAlgn="base" hangingPunct="0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5pPr>
            <a:lvl6pPr marL="4572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6pPr>
            <a:lvl7pPr marL="9144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7pPr>
            <a:lvl8pPr marL="13716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8pPr>
            <a:lvl9pPr marL="1828800" algn="ctr" defTabSz="457200" rtl="0" fontAlgn="base">
              <a:spcBef>
                <a:spcPct val="0"/>
              </a:spcBef>
              <a:spcAft>
                <a:spcPct val="0"/>
              </a:spcAft>
              <a:defRPr sz="2800">
                <a:solidFill>
                  <a:schemeClr val="tx1"/>
                </a:solidFill>
                <a:latin typeface="Calibri" charset="0"/>
                <a:ea typeface="ＭＳ Ｐゴシック" charset="-128"/>
                <a:cs typeface="ＭＳ Ｐゴシック" charset="-128"/>
              </a:defRPr>
            </a:lvl9pPr>
          </a:lstStyle>
          <a:p>
            <a:r>
              <a:rPr lang="en-US" altLang="en-US" dirty="0">
                <a:ea typeface="ＭＳ Ｐゴシック" panose="020B0600070205080204" pitchFamily="34" charset="-128"/>
              </a:rPr>
              <a:t>Ideal sequencing technologies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601" name="Slide Number Placeholder 1">
            <a:extLst>
              <a:ext uri="{FF2B5EF4-FFF2-40B4-BE49-F238E27FC236}">
                <a16:creationId xmlns:a16="http://schemas.microsoft.com/office/drawing/2014/main" id="{5B74B720-AEBF-8348-2AC8-C384B086E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2F06995B-A36A-A342-8FFA-F8801FA78A29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8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51202" name="Title 2">
            <a:extLst>
              <a:ext uri="{FF2B5EF4-FFF2-40B4-BE49-F238E27FC236}">
                <a16:creationId xmlns:a16="http://schemas.microsoft.com/office/drawing/2014/main" id="{312DC822-17AD-A9BD-B2E4-91BD840F44C5}"/>
              </a:ext>
            </a:extLst>
          </p:cNvPr>
          <p:cNvSpPr>
            <a:spLocks noGrp="1"/>
          </p:cNvSpPr>
          <p:nvPr>
            <p:ph type="title" idx="4294967295"/>
          </p:nvPr>
        </p:nvSpPr>
        <p:spPr/>
        <p:txBody>
          <a:bodyPr/>
          <a:lstStyle/>
          <a:p>
            <a:pPr>
              <a:defRPr/>
            </a:pPr>
            <a:r>
              <a:rPr lang="en-US" dirty="0">
                <a:solidFill>
                  <a:srgbClr val="FF0000"/>
                </a:solidFill>
                <a:latin typeface="+mn-lt"/>
                <a:ea typeface="ＭＳ Ｐゴシック" charset="0"/>
                <a:cs typeface="ＭＳ Ｐゴシック" charset="0"/>
              </a:rPr>
              <a:t>COMMON</a:t>
            </a:r>
            <a:r>
              <a:rPr lang="en-US" dirty="0">
                <a:latin typeface="+mn-lt"/>
                <a:ea typeface="ＭＳ Ｐゴシック" charset="0"/>
                <a:cs typeface="ＭＳ Ｐゴシック" charset="0"/>
              </a:rPr>
              <a:t> in all NGS platforms</a:t>
            </a:r>
          </a:p>
        </p:txBody>
      </p:sp>
      <p:sp>
        <p:nvSpPr>
          <p:cNvPr id="25603" name="TextBox 3">
            <a:extLst>
              <a:ext uri="{FF2B5EF4-FFF2-40B4-BE49-F238E27FC236}">
                <a16:creationId xmlns:a16="http://schemas.microsoft.com/office/drawing/2014/main" id="{30BECCEF-485F-EE96-7AC3-FFD6F7EEAAF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2707775" y="1560107"/>
            <a:ext cx="4149184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The </a:t>
            </a:r>
            <a:r>
              <a:rPr lang="en-US" altLang="en-US" sz="2400" dirty="0">
                <a:solidFill>
                  <a:srgbClr val="FF0000"/>
                </a:solidFill>
                <a:latin typeface="Arial" panose="020B0604020202020204" pitchFamily="34" charset="0"/>
              </a:rPr>
              <a:t>adaptor</a:t>
            </a:r>
            <a:r>
              <a:rPr lang="en-US" altLang="en-US" sz="2400" dirty="0">
                <a:latin typeface="Arial" panose="020B0604020202020204" pitchFamily="34" charset="0"/>
              </a:rPr>
              <a:t> is required for library preparation</a:t>
            </a:r>
          </a:p>
        </p:txBody>
      </p:sp>
      <p:sp>
        <p:nvSpPr>
          <p:cNvPr id="25604" name="TextBox 3">
            <a:extLst>
              <a:ext uri="{FF2B5EF4-FFF2-40B4-BE49-F238E27FC236}">
                <a16:creationId xmlns:a16="http://schemas.microsoft.com/office/drawing/2014/main" id="{9B9C6E2C-11C0-F62E-D5E9-3AD1D353153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371440" y="692150"/>
            <a:ext cx="18240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dirty="0"/>
              <a:t>RNA/DNA</a:t>
            </a:r>
          </a:p>
        </p:txBody>
      </p:sp>
      <p:sp>
        <p:nvSpPr>
          <p:cNvPr id="25605" name="TextBox 4">
            <a:extLst>
              <a:ext uri="{FF2B5EF4-FFF2-40B4-BE49-F238E27FC236}">
                <a16:creationId xmlns:a16="http://schemas.microsoft.com/office/drawing/2014/main" id="{8CA1F818-4CDA-3A5A-542F-DCA71789E901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618050" y="1778364"/>
            <a:ext cx="1330814" cy="584775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dirty="0"/>
              <a:t>Library</a:t>
            </a:r>
          </a:p>
        </p:txBody>
      </p:sp>
      <p:sp>
        <p:nvSpPr>
          <p:cNvPr id="25606" name="TextBox 5">
            <a:extLst>
              <a:ext uri="{FF2B5EF4-FFF2-40B4-BE49-F238E27FC236}">
                <a16:creationId xmlns:a16="http://schemas.microsoft.com/office/drawing/2014/main" id="{7E9783AD-68C1-AD94-1252-9B14A5D184E6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11043" y="2953083"/>
            <a:ext cx="2343150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b="1" dirty="0"/>
              <a:t>Sequencing*</a:t>
            </a:r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id="{7F851214-07E4-5568-95F1-DFBEDDC694B1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284251" y="1275910"/>
            <a:ext cx="0" cy="503202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5608" name="TextBox 11">
            <a:extLst>
              <a:ext uri="{FF2B5EF4-FFF2-40B4-BE49-F238E27FC236}">
                <a16:creationId xmlns:a16="http://schemas.microsoft.com/office/drawing/2014/main" id="{25A0AE7D-1285-ACAC-250D-C0DCB69D4219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927064" y="322264"/>
            <a:ext cx="684212" cy="36988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Input</a:t>
            </a:r>
          </a:p>
        </p:txBody>
      </p:sp>
      <p:sp>
        <p:nvSpPr>
          <p:cNvPr id="25609" name="TextBox 14">
            <a:extLst>
              <a:ext uri="{FF2B5EF4-FFF2-40B4-BE49-F238E27FC236}">
                <a16:creationId xmlns:a16="http://schemas.microsoft.com/office/drawing/2014/main" id="{EFD86A42-DE54-941D-3FF7-27984911CD0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03240" y="4090218"/>
            <a:ext cx="960437" cy="584200"/>
          </a:xfrm>
          <a:prstGeom prst="rect">
            <a:avLst/>
          </a:prstGeom>
          <a:noFill/>
          <a:ln w="9525">
            <a:solidFill>
              <a:srgbClr val="FF66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3200" dirty="0"/>
              <a:t>Data</a:t>
            </a:r>
          </a:p>
        </p:txBody>
      </p:sp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F1AC238C-8FE3-141D-2EE1-604908527BEE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284251" y="2359084"/>
            <a:ext cx="0" cy="584662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5611" name="TextBox 11">
            <a:extLst>
              <a:ext uri="{FF2B5EF4-FFF2-40B4-BE49-F238E27FC236}">
                <a16:creationId xmlns:a16="http://schemas.microsoft.com/office/drawing/2014/main" id="{A58A7914-5204-5A39-BA6B-55DD4B33011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855626" y="4615681"/>
            <a:ext cx="857250" cy="3683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800" dirty="0"/>
              <a:t>Output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C9509EF-4F38-67F0-EC8C-0A78A4B66856}"/>
              </a:ext>
            </a:extLst>
          </p:cNvPr>
          <p:cNvCxnSpPr>
            <a:cxnSpLocks noChangeShapeType="1"/>
          </p:cNvCxnSpPr>
          <p:nvPr/>
        </p:nvCxnSpPr>
        <p:spPr bwMode="auto">
          <a:xfrm>
            <a:off x="1284251" y="3530012"/>
            <a:ext cx="0" cy="558136"/>
          </a:xfrm>
          <a:prstGeom prst="straightConnector1">
            <a:avLst/>
          </a:prstGeom>
          <a:noFill/>
          <a:ln w="25400">
            <a:solidFill>
              <a:srgbClr val="4F6228"/>
            </a:solidFill>
            <a:round/>
            <a:headEnd/>
            <a:tailEnd type="arrow" w="med" len="med"/>
          </a:ln>
          <a:effectLst>
            <a:outerShdw blurRad="40000" dist="20000" dir="5400000" rotWithShape="0">
              <a:srgbClr val="808080">
                <a:alpha val="37999"/>
              </a:srgbClr>
            </a:outerShdw>
          </a:effectLst>
        </p:spPr>
      </p:cxnSp>
      <p:sp>
        <p:nvSpPr>
          <p:cNvPr id="25613" name="Rectangle 21">
            <a:extLst>
              <a:ext uri="{FF2B5EF4-FFF2-40B4-BE49-F238E27FC236}">
                <a16:creationId xmlns:a16="http://schemas.microsoft.com/office/drawing/2014/main" id="{3AEFA295-3200-3EE8-EF1E-0BF0E47C4798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07774" y="2669769"/>
            <a:ext cx="4403653" cy="12001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Arial" panose="020B0604020202020204" pitchFamily="34" charset="0"/>
              </a:rPr>
              <a:t>Hundreds to thousands of millions of DNA fragments are sequenced </a:t>
            </a:r>
            <a:r>
              <a:rPr lang="en-US" altLang="en-US" sz="2400" b="1" i="1" dirty="0">
                <a:latin typeface="Arial" panose="020B0604020202020204" pitchFamily="34" charset="0"/>
              </a:rPr>
              <a:t>in parallel</a:t>
            </a:r>
          </a:p>
        </p:txBody>
      </p:sp>
      <p:grpSp>
        <p:nvGrpSpPr>
          <p:cNvPr id="25614" name="Group 2">
            <a:extLst>
              <a:ext uri="{FF2B5EF4-FFF2-40B4-BE49-F238E27FC236}">
                <a16:creationId xmlns:a16="http://schemas.microsoft.com/office/drawing/2014/main" id="{7212F362-76AB-A8F7-B051-7A5FAF762590}"/>
              </a:ext>
            </a:extLst>
          </p:cNvPr>
          <p:cNvGrpSpPr>
            <a:grpSpLocks/>
          </p:cNvGrpSpPr>
          <p:nvPr/>
        </p:nvGrpSpPr>
        <p:grpSpPr bwMode="auto">
          <a:xfrm>
            <a:off x="7220847" y="1100427"/>
            <a:ext cx="1006475" cy="3101975"/>
            <a:chOff x="7594716" y="1696275"/>
            <a:chExt cx="1006585" cy="3101975"/>
          </a:xfrm>
        </p:grpSpPr>
        <p:cxnSp>
          <p:nvCxnSpPr>
            <p:cNvPr id="16" name="Straight Connector 15">
              <a:extLst>
                <a:ext uri="{FF2B5EF4-FFF2-40B4-BE49-F238E27FC236}">
                  <a16:creationId xmlns:a16="http://schemas.microsoft.com/office/drawing/2014/main" id="{EC53DE7E-60CA-B57A-BCDD-F25178A5A611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7597202" y="3246468"/>
              <a:ext cx="1898650" cy="1587"/>
            </a:xfrm>
            <a:prstGeom prst="line">
              <a:avLst/>
            </a:prstGeom>
            <a:noFill/>
            <a:ln w="25400">
              <a:solidFill>
                <a:schemeClr val="accent1"/>
              </a:solidFill>
              <a:round/>
              <a:headEnd/>
              <a:tailEnd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17" name="Rectangle 16">
              <a:extLst>
                <a:ext uri="{FF2B5EF4-FFF2-40B4-BE49-F238E27FC236}">
                  <a16:creationId xmlns:a16="http://schemas.microsoft.com/office/drawing/2014/main" id="{000F15DD-0DBC-5B18-0ED6-BA774B12261D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1752" y="1696275"/>
              <a:ext cx="109549" cy="601662"/>
            </a:xfrm>
            <a:prstGeom prst="rect">
              <a:avLst/>
            </a:prstGeom>
            <a:solidFill>
              <a:srgbClr val="660066"/>
            </a:solidFill>
            <a:ln w="9525">
              <a:solidFill>
                <a:srgbClr val="660066"/>
              </a:solidFill>
              <a:miter lim="800000"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endParaRPr lang="en-US" altLang="en-US" sz="180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sp>
          <p:nvSpPr>
            <p:cNvPr id="18" name="Rectangle 17">
              <a:extLst>
                <a:ext uri="{FF2B5EF4-FFF2-40B4-BE49-F238E27FC236}">
                  <a16:creationId xmlns:a16="http://schemas.microsoft.com/office/drawing/2014/main" id="{600AEC6C-DF18-0A83-2025-76E3BBE2969C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8491752" y="4196587"/>
              <a:ext cx="109549" cy="601663"/>
            </a:xfrm>
            <a:prstGeom prst="rect">
              <a:avLst/>
            </a:prstGeom>
            <a:solidFill>
              <a:srgbClr val="D99694"/>
            </a:solidFill>
            <a:ln w="9525">
              <a:solidFill>
                <a:srgbClr val="D99694"/>
              </a:solidFill>
              <a:miter lim="800000"/>
              <a:headEnd/>
              <a:tailEnd/>
            </a:ln>
            <a:effectLst>
              <a:outerShdw blurRad="40000" dist="23000" dir="5400000" rotWithShape="0">
                <a:srgbClr val="808080">
                  <a:alpha val="34999"/>
                </a:srgbClr>
              </a:outerShdw>
            </a:effectLst>
          </p:spPr>
          <p:txBody>
            <a:bodyPr anchor="ctr"/>
            <a:lstStyle>
              <a:lvl1pPr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1pPr>
              <a:lvl2pPr marL="742950" indent="-28575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2pPr>
              <a:lvl3pPr marL="11430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3pPr>
              <a:lvl4pPr marL="16002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4pPr>
              <a:lvl5pPr marL="2057400" indent="-228600" eaLnBrk="0" hangingPunct="0"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chemeClr val="tx1"/>
                  </a:solidFill>
                  <a:latin typeface="Arial" panose="020B0604020202020204" pitchFamily="34" charset="0"/>
                  <a:ea typeface="ＭＳ Ｐゴシック" panose="020B0600070205080204" pitchFamily="34" charset="-128"/>
                </a:defRPr>
              </a:lvl9pPr>
            </a:lstStyle>
            <a:p>
              <a:pPr algn="ctr" eaLnBrk="1" hangingPunct="1">
                <a:defRPr/>
              </a:pPr>
              <a:endParaRPr lang="en-US" altLang="en-US" sz="1800">
                <a:solidFill>
                  <a:srgbClr val="FFFFFF"/>
                </a:solidFill>
                <a:latin typeface="Calibri" panose="020F0502020204030204" pitchFamily="34" charset="0"/>
              </a:endParaRPr>
            </a:p>
          </p:txBody>
        </p:sp>
        <p:cxnSp>
          <p:nvCxnSpPr>
            <p:cNvPr id="21" name="Straight Arrow Connector 20">
              <a:extLst>
                <a:ext uri="{FF2B5EF4-FFF2-40B4-BE49-F238E27FC236}">
                  <a16:creationId xmlns:a16="http://schemas.microsoft.com/office/drawing/2014/main" id="{32DFD335-4486-C4FF-7EC1-CA81F972C8F0}"/>
                </a:ext>
              </a:extLst>
            </p:cNvPr>
            <p:cNvCxnSpPr>
              <a:cxnSpLocks noChangeShapeType="1"/>
            </p:cNvCxnSpPr>
            <p:nvPr/>
          </p:nvCxnSpPr>
          <p:spPr bwMode="auto">
            <a:xfrm rot="5400000">
              <a:off x="7266965" y="3248056"/>
              <a:ext cx="1895475" cy="1588"/>
            </a:xfrm>
            <a:prstGeom prst="straightConnector1">
              <a:avLst/>
            </a:prstGeom>
            <a:noFill/>
            <a:ln w="6350">
              <a:solidFill>
                <a:srgbClr val="7F7F7F"/>
              </a:solidFill>
              <a:prstDash val="dot"/>
              <a:round/>
              <a:headEnd type="arrow" w="med" len="med"/>
              <a:tailEnd type="arrow" w="med" len="med"/>
            </a:ln>
            <a:effectLst>
              <a:outerShdw blurRad="40000" dist="20000" dir="5400000" rotWithShape="0">
                <a:srgbClr val="808080">
                  <a:alpha val="37999"/>
                </a:srgbClr>
              </a:outerShdw>
            </a:effectLst>
          </p:spPr>
        </p:cxn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63B26FBD-4198-B7C8-D4F0-1CB4DE951A3D}"/>
                </a:ext>
              </a:extLst>
            </p:cNvPr>
            <p:cNvSpPr txBox="1"/>
            <p:nvPr/>
          </p:nvSpPr>
          <p:spPr>
            <a:xfrm>
              <a:off x="7654386" y="3069193"/>
              <a:ext cx="727032" cy="369332"/>
            </a:xfrm>
            <a:prstGeom prst="rect">
              <a:avLst/>
            </a:prstGeom>
            <a:noFill/>
            <a:scene3d>
              <a:camera prst="orthographicFront">
                <a:rot lat="0" lon="0" rev="5400000"/>
              </a:camera>
              <a:lightRig rig="threePt" dir="t"/>
            </a:scene3d>
          </p:spPr>
          <p:txBody>
            <a:bodyPr wrap="none">
              <a:spAutoFit/>
            </a:bodyPr>
            <a:lstStyle/>
            <a:p>
              <a:pPr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r>
                <a:rPr lang="en-US" sz="1800" dirty="0">
                  <a:latin typeface="+mn-lt"/>
                  <a:ea typeface="+mn-ea"/>
                </a:rPr>
                <a:t>Insert</a:t>
              </a:r>
            </a:p>
          </p:txBody>
        </p:sp>
        <p:sp>
          <p:nvSpPr>
            <p:cNvPr id="25620" name="TextBox 1">
              <a:extLst>
                <a:ext uri="{FF2B5EF4-FFF2-40B4-BE49-F238E27FC236}">
                  <a16:creationId xmlns:a16="http://schemas.microsoft.com/office/drawing/2014/main" id="{CB2BBD4D-2484-0B99-B4BC-B56515C43085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94716" y="1795903"/>
              <a:ext cx="8805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adaptor</a:t>
              </a:r>
            </a:p>
          </p:txBody>
        </p:sp>
        <p:sp>
          <p:nvSpPr>
            <p:cNvPr id="25621" name="TextBox 23">
              <a:extLst>
                <a:ext uri="{FF2B5EF4-FFF2-40B4-BE49-F238E27FC236}">
                  <a16:creationId xmlns:a16="http://schemas.microsoft.com/office/drawing/2014/main" id="{94237B1B-8591-2667-E02F-58ADCD8D799E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7594716" y="4334750"/>
              <a:ext cx="880570" cy="338554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1600">
                  <a:latin typeface="Arial" panose="020B0604020202020204" pitchFamily="34" charset="0"/>
                </a:rPr>
                <a:t>adaptor</a:t>
              </a: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6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603" grpId="0"/>
      <p:bldP spid="25613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5" name="Slide Number Placeholder 3">
            <a:extLst>
              <a:ext uri="{FF2B5EF4-FFF2-40B4-BE49-F238E27FC236}">
                <a16:creationId xmlns:a16="http://schemas.microsoft.com/office/drawing/2014/main" id="{3BB17F2A-0A6A-B624-143D-545090E255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>
              <a:spcBef>
                <a:spcPct val="0"/>
              </a:spcBef>
              <a:buFontTx/>
              <a:buNone/>
            </a:pPr>
            <a:fld id="{7A2E15AB-7720-9347-86F9-10080B37AF52}" type="slidenum">
              <a:rPr lang="en-US" altLang="en-US" sz="1200">
                <a:solidFill>
                  <a:srgbClr val="898989"/>
                </a:solidFill>
              </a:rPr>
              <a:pPr>
                <a:spcBef>
                  <a:spcPct val="0"/>
                </a:spcBef>
                <a:buFontTx/>
                <a:buNone/>
              </a:pPr>
              <a:t>9</a:t>
            </a:fld>
            <a:endParaRPr lang="en-US" altLang="en-US" sz="1200">
              <a:solidFill>
                <a:srgbClr val="898989"/>
              </a:solidFill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1E052951-E8AB-1566-47F2-121A77DD36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7200" y="190029"/>
            <a:ext cx="8229600" cy="542925"/>
          </a:xfrm>
        </p:spPr>
        <p:txBody>
          <a:bodyPr/>
          <a:lstStyle/>
          <a:p>
            <a:pPr>
              <a:defRPr/>
            </a:pPr>
            <a:r>
              <a:rPr lang="en-US" b="1" i="1" dirty="0">
                <a:latin typeface="+mn-lt"/>
              </a:rPr>
              <a:t>Single-molecule </a:t>
            </a:r>
            <a:r>
              <a:rPr lang="en-US" dirty="0">
                <a:latin typeface="+mn-lt"/>
              </a:rPr>
              <a:t>and </a:t>
            </a:r>
            <a:r>
              <a:rPr lang="en-US" b="1" i="1" dirty="0">
                <a:latin typeface="+mn-lt"/>
              </a:rPr>
              <a:t>amplification-based </a:t>
            </a:r>
            <a:r>
              <a:rPr lang="en-US" dirty="0">
                <a:latin typeface="+mn-lt"/>
              </a:rPr>
              <a:t>approaches</a:t>
            </a:r>
          </a:p>
        </p:txBody>
      </p:sp>
      <p:grpSp>
        <p:nvGrpSpPr>
          <p:cNvPr id="26627" name="Group 8">
            <a:extLst>
              <a:ext uri="{FF2B5EF4-FFF2-40B4-BE49-F238E27FC236}">
                <a16:creationId xmlns:a16="http://schemas.microsoft.com/office/drawing/2014/main" id="{E58FC484-5F09-97EC-007D-058EFA83FEA3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1052513" y="1065546"/>
            <a:ext cx="120650" cy="847725"/>
            <a:chOff x="968668" y="1437407"/>
            <a:chExt cx="109537" cy="3101975"/>
          </a:xfrm>
        </p:grpSpPr>
        <p:cxnSp>
          <p:nvCxnSpPr>
            <p:cNvPr id="11" name="Straight Connector 10">
              <a:extLst>
                <a:ext uri="{FF2B5EF4-FFF2-40B4-BE49-F238E27FC236}">
                  <a16:creationId xmlns:a16="http://schemas.microsoft.com/office/drawing/2014/main" id="{F85F50A1-768B-8424-E0AC-45A40E67D7E1}"/>
                </a:ext>
              </a:extLst>
            </p:cNvPr>
            <p:cNvCxnSpPr/>
            <p:nvPr/>
          </p:nvCxnSpPr>
          <p:spPr>
            <a:xfrm rot="5400000">
              <a:off x="76579" y="2986953"/>
              <a:ext cx="1893715" cy="2883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95736C04-C1D5-9440-02E4-B44C62EB28B7}"/>
                </a:ext>
              </a:extLst>
            </p:cNvPr>
            <p:cNvSpPr/>
            <p:nvPr/>
          </p:nvSpPr>
          <p:spPr>
            <a:xfrm>
              <a:off x="968668" y="1437407"/>
              <a:ext cx="109537" cy="604130"/>
            </a:xfrm>
            <a:prstGeom prst="rect">
              <a:avLst/>
            </a:prstGeom>
            <a:solidFill>
              <a:srgbClr val="660066"/>
            </a:solidFill>
            <a:ln>
              <a:solidFill>
                <a:srgbClr val="66006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63607939-208B-0984-CF93-741AF826340D}"/>
                </a:ext>
              </a:extLst>
            </p:cNvPr>
            <p:cNvSpPr/>
            <p:nvPr/>
          </p:nvSpPr>
          <p:spPr>
            <a:xfrm>
              <a:off x="968668" y="3935252"/>
              <a:ext cx="109537" cy="60413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</p:grpSp>
      <p:sp>
        <p:nvSpPr>
          <p:cNvPr id="26628" name="TextBox 17">
            <a:extLst>
              <a:ext uri="{FF2B5EF4-FFF2-40B4-BE49-F238E27FC236}">
                <a16:creationId xmlns:a16="http://schemas.microsoft.com/office/drawing/2014/main" id="{B067810C-4A58-E0B7-B2F4-85E82D8D667E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1528763" y="1065545"/>
            <a:ext cx="3001962" cy="8318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Nucleotide detector: </a:t>
            </a:r>
            <a:r>
              <a:rPr lang="en-US" altLang="en-US" sz="2400" b="1" dirty="0">
                <a:latin typeface="+mn-lt"/>
              </a:rPr>
              <a:t>VERY</a:t>
            </a:r>
            <a:r>
              <a:rPr lang="en-US" altLang="en-US" sz="2400" dirty="0">
                <a:latin typeface="+mn-lt"/>
              </a:rPr>
              <a:t> sensitive</a:t>
            </a:r>
          </a:p>
        </p:txBody>
      </p:sp>
      <p:sp>
        <p:nvSpPr>
          <p:cNvPr id="26630" name="TextBox 32">
            <a:extLst>
              <a:ext uri="{FF2B5EF4-FFF2-40B4-BE49-F238E27FC236}">
                <a16:creationId xmlns:a16="http://schemas.microsoft.com/office/drawing/2014/main" id="{E92E5D1A-0BCB-7B9D-5CA2-70AF602E717D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5263" y="1086183"/>
            <a:ext cx="3045962" cy="83099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+mn-lt"/>
              </a:rPr>
              <a:t>Directly read sequence</a:t>
            </a: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>
                <a:latin typeface="+mn-lt"/>
              </a:rPr>
              <a:t>single-molecule</a:t>
            </a:r>
          </a:p>
        </p:txBody>
      </p:sp>
      <p:grpSp>
        <p:nvGrpSpPr>
          <p:cNvPr id="70" name="Group 69">
            <a:extLst>
              <a:ext uri="{FF2B5EF4-FFF2-40B4-BE49-F238E27FC236}">
                <a16:creationId xmlns:a16="http://schemas.microsoft.com/office/drawing/2014/main" id="{0B85452B-0247-214F-4322-C52AEFABB67A}"/>
              </a:ext>
            </a:extLst>
          </p:cNvPr>
          <p:cNvGrpSpPr>
            <a:grpSpLocks/>
          </p:cNvGrpSpPr>
          <p:nvPr/>
        </p:nvGrpSpPr>
        <p:grpSpPr bwMode="auto">
          <a:xfrm>
            <a:off x="1052514" y="2408238"/>
            <a:ext cx="7958137" cy="1200150"/>
            <a:chOff x="1052406" y="3679764"/>
            <a:chExt cx="7957909" cy="1200328"/>
          </a:xfrm>
        </p:grpSpPr>
        <p:grpSp>
          <p:nvGrpSpPr>
            <p:cNvPr id="26634" name="Group 68">
              <a:extLst>
                <a:ext uri="{FF2B5EF4-FFF2-40B4-BE49-F238E27FC236}">
                  <a16:creationId xmlns:a16="http://schemas.microsoft.com/office/drawing/2014/main" id="{EE32F99E-DDFE-4969-9C75-872D4ED6CEDE}"/>
                </a:ext>
              </a:extLst>
            </p:cNvPr>
            <p:cNvGrpSpPr>
              <a:grpSpLocks/>
            </p:cNvGrpSpPr>
            <p:nvPr/>
          </p:nvGrpSpPr>
          <p:grpSpPr bwMode="auto">
            <a:xfrm>
              <a:off x="1052406" y="3679764"/>
              <a:ext cx="4984650" cy="1200328"/>
              <a:chOff x="1052406" y="3679764"/>
              <a:chExt cx="4984650" cy="1200328"/>
            </a:xfrm>
          </p:grpSpPr>
          <p:sp>
            <p:nvSpPr>
              <p:cNvPr id="26636" name="TextBox 23">
                <a:extLst>
                  <a:ext uri="{FF2B5EF4-FFF2-40B4-BE49-F238E27FC236}">
                    <a16:creationId xmlns:a16="http://schemas.microsoft.com/office/drawing/2014/main" id="{728016DD-45C2-18E0-C0D6-FE9A09B0F789}"/>
                  </a:ext>
                </a:extLst>
              </p:cNvPr>
              <p:cNvSpPr txBox="1">
                <a:spLocks noChangeArrowheads="1"/>
              </p:cNvSpPr>
              <p:nvPr/>
            </p:nvSpPr>
            <p:spPr bwMode="auto">
              <a:xfrm>
                <a:off x="1528906" y="3679764"/>
                <a:ext cx="3219562" cy="120032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1pPr>
                <a:lvl2pPr marL="742950" indent="-28575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2pPr>
                <a:lvl3pPr marL="1143000" indent="-228600">
                  <a:spcBef>
                    <a:spcPct val="20000"/>
                  </a:spcBef>
                  <a:buFont typeface="Arial" panose="020B0604020202020204" pitchFamily="34" charset="0"/>
                  <a:buChar char="•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3pPr>
                <a:lvl4pPr marL="1600200" indent="-228600">
                  <a:spcBef>
                    <a:spcPct val="20000"/>
                  </a:spcBef>
                  <a:buFont typeface="Arial" panose="020B0604020202020204" pitchFamily="34" charset="0"/>
                  <a:buChar char="–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4pPr>
                <a:lvl5pPr marL="2057400" indent="-228600">
                  <a:spcBef>
                    <a:spcPct val="20000"/>
                  </a:spcBef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5pPr>
                <a:lvl6pPr marL="25146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6pPr>
                <a:lvl7pPr marL="29718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7pPr>
                <a:lvl8pPr marL="34290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8pPr>
                <a:lvl9pPr marL="3886200" indent="-228600" defTabSz="457200" eaLnBrk="0" fontAlgn="base" hangingPunct="0">
                  <a:spcBef>
                    <a:spcPct val="20000"/>
                  </a:spcBef>
                  <a:spcAft>
                    <a:spcPct val="0"/>
                  </a:spcAft>
                  <a:buFont typeface="Arial" panose="020B0604020202020204" pitchFamily="34" charset="0"/>
                  <a:buChar char="»"/>
                  <a:defRPr sz="2000">
                    <a:solidFill>
                      <a:schemeClr val="tx1"/>
                    </a:solidFill>
                    <a:latin typeface="Calibri" panose="020F0502020204030204" pitchFamily="34" charset="0"/>
                    <a:ea typeface="ＭＳ Ｐゴシック" panose="020B0600070205080204" pitchFamily="34" charset="-128"/>
                  </a:defRPr>
                </a:lvl9pPr>
              </a:lstStyle>
              <a:p>
                <a:pPr eaLnBrk="1" hangingPunct="1">
                  <a:spcBef>
                    <a:spcPct val="0"/>
                  </a:spcBef>
                  <a:buFontTx/>
                  <a:buNone/>
                </a:pPr>
                <a:r>
                  <a:rPr lang="en-US" altLang="en-US" sz="2400" dirty="0">
                    <a:latin typeface="+mn-lt"/>
                  </a:rPr>
                  <a:t>Nucleotide detector: Not sensitive at the single molecular level</a:t>
                </a:r>
              </a:p>
            </p:txBody>
          </p:sp>
          <p:grpSp>
            <p:nvGrpSpPr>
              <p:cNvPr id="26637" name="Group 28">
                <a:extLst>
                  <a:ext uri="{FF2B5EF4-FFF2-40B4-BE49-F238E27FC236}">
                    <a16:creationId xmlns:a16="http://schemas.microsoft.com/office/drawing/2014/main" id="{884FE9E6-13D2-D8FD-4510-420A177268B3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1052406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30" name="Straight Connector 29">
                  <a:extLst>
                    <a:ext uri="{FF2B5EF4-FFF2-40B4-BE49-F238E27FC236}">
                      <a16:creationId xmlns:a16="http://schemas.microsoft.com/office/drawing/2014/main" id="{397C79E7-044D-371F-DFE8-8D5317FFA353}"/>
                    </a:ext>
                  </a:extLst>
                </p:cNvPr>
                <p:cNvCxnSpPr/>
                <p:nvPr/>
              </p:nvCxnSpPr>
              <p:spPr>
                <a:xfrm rot="5400000">
                  <a:off x="71774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1" name="Rectangle 30">
                  <a:extLst>
                    <a:ext uri="{FF2B5EF4-FFF2-40B4-BE49-F238E27FC236}">
                      <a16:creationId xmlns:a16="http://schemas.microsoft.com/office/drawing/2014/main" id="{C7E5DB27-3568-0E50-B978-93E8061F68EF}"/>
                    </a:ext>
                  </a:extLst>
                </p:cNvPr>
                <p:cNvSpPr/>
                <p:nvPr/>
              </p:nvSpPr>
              <p:spPr>
                <a:xfrm>
                  <a:off x="968308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32" name="Rectangle 31">
                  <a:extLst>
                    <a:ext uri="{FF2B5EF4-FFF2-40B4-BE49-F238E27FC236}">
                      <a16:creationId xmlns:a16="http://schemas.microsoft.com/office/drawing/2014/main" id="{7B344C89-39A2-3EDC-C5AC-D497213EB465}"/>
                    </a:ext>
                  </a:extLst>
                </p:cNvPr>
                <p:cNvSpPr/>
                <p:nvPr/>
              </p:nvSpPr>
              <p:spPr>
                <a:xfrm>
                  <a:off x="968308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38" name="Group 34">
                <a:extLst>
                  <a:ext uri="{FF2B5EF4-FFF2-40B4-BE49-F238E27FC236}">
                    <a16:creationId xmlns:a16="http://schemas.microsoft.com/office/drawing/2014/main" id="{A7D3FBC4-16F0-2AAF-5EED-1CF9A8FFBF1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48500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36" name="Straight Connector 35">
                  <a:extLst>
                    <a:ext uri="{FF2B5EF4-FFF2-40B4-BE49-F238E27FC236}">
                      <a16:creationId xmlns:a16="http://schemas.microsoft.com/office/drawing/2014/main" id="{E591BD4C-357D-F882-9F95-94F698F4630C}"/>
                    </a:ext>
                  </a:extLst>
                </p:cNvPr>
                <p:cNvCxnSpPr/>
                <p:nvPr/>
              </p:nvCxnSpPr>
              <p:spPr>
                <a:xfrm rot="5400000">
                  <a:off x="72144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37" name="Rectangle 36">
                  <a:extLst>
                    <a:ext uri="{FF2B5EF4-FFF2-40B4-BE49-F238E27FC236}">
                      <a16:creationId xmlns:a16="http://schemas.microsoft.com/office/drawing/2014/main" id="{32EC22B3-A595-6C12-BCD9-3F4F58E37FEC}"/>
                    </a:ext>
                  </a:extLst>
                </p:cNvPr>
                <p:cNvSpPr/>
                <p:nvPr/>
              </p:nvSpPr>
              <p:spPr>
                <a:xfrm>
                  <a:off x="968679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38" name="Rectangle 37">
                  <a:extLst>
                    <a:ext uri="{FF2B5EF4-FFF2-40B4-BE49-F238E27FC236}">
                      <a16:creationId xmlns:a16="http://schemas.microsoft.com/office/drawing/2014/main" id="{EA19D39D-3F12-1A01-045A-E45EF3B4C765}"/>
                    </a:ext>
                  </a:extLst>
                </p:cNvPr>
                <p:cNvSpPr/>
                <p:nvPr/>
              </p:nvSpPr>
              <p:spPr>
                <a:xfrm>
                  <a:off x="968679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39" name="Group 38">
                <a:extLst>
                  <a:ext uri="{FF2B5EF4-FFF2-40B4-BE49-F238E27FC236}">
                    <a16:creationId xmlns:a16="http://schemas.microsoft.com/office/drawing/2014/main" id="{5C52B8E0-C05C-4E7A-8B8E-D58C0338C9D1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0024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40" name="Straight Connector 39">
                  <a:extLst>
                    <a:ext uri="{FF2B5EF4-FFF2-40B4-BE49-F238E27FC236}">
                      <a16:creationId xmlns:a16="http://schemas.microsoft.com/office/drawing/2014/main" id="{62BF57BA-1202-395B-D34F-329469028117}"/>
                    </a:ext>
                  </a:extLst>
                </p:cNvPr>
                <p:cNvCxnSpPr/>
                <p:nvPr/>
              </p:nvCxnSpPr>
              <p:spPr>
                <a:xfrm rot="5400000">
                  <a:off x="72148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1" name="Rectangle 40">
                  <a:extLst>
                    <a:ext uri="{FF2B5EF4-FFF2-40B4-BE49-F238E27FC236}">
                      <a16:creationId xmlns:a16="http://schemas.microsoft.com/office/drawing/2014/main" id="{4FF363E6-CB59-6773-19D6-08AFAFBED752}"/>
                    </a:ext>
                  </a:extLst>
                </p:cNvPr>
                <p:cNvSpPr/>
                <p:nvPr/>
              </p:nvSpPr>
              <p:spPr>
                <a:xfrm>
                  <a:off x="968683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42" name="Rectangle 41">
                  <a:extLst>
                    <a:ext uri="{FF2B5EF4-FFF2-40B4-BE49-F238E27FC236}">
                      <a16:creationId xmlns:a16="http://schemas.microsoft.com/office/drawing/2014/main" id="{3D656322-ADF9-EC7C-4C26-A6F6D1C47883}"/>
                    </a:ext>
                  </a:extLst>
                </p:cNvPr>
                <p:cNvSpPr/>
                <p:nvPr/>
              </p:nvSpPr>
              <p:spPr>
                <a:xfrm>
                  <a:off x="968683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0" name="Group 42">
                <a:extLst>
                  <a:ext uri="{FF2B5EF4-FFF2-40B4-BE49-F238E27FC236}">
                    <a16:creationId xmlns:a16="http://schemas.microsoft.com/office/drawing/2014/main" id="{0129A9A0-CABC-D5BC-CB60-7BE8FE155DA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1548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44" name="Straight Connector 43">
                  <a:extLst>
                    <a:ext uri="{FF2B5EF4-FFF2-40B4-BE49-F238E27FC236}">
                      <a16:creationId xmlns:a16="http://schemas.microsoft.com/office/drawing/2014/main" id="{8E25FE86-EA2C-B2FE-0F03-09A1B4353FB2}"/>
                    </a:ext>
                  </a:extLst>
                </p:cNvPr>
                <p:cNvCxnSpPr/>
                <p:nvPr/>
              </p:nvCxnSpPr>
              <p:spPr>
                <a:xfrm rot="5400000">
                  <a:off x="72153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5" name="Rectangle 44">
                  <a:extLst>
                    <a:ext uri="{FF2B5EF4-FFF2-40B4-BE49-F238E27FC236}">
                      <a16:creationId xmlns:a16="http://schemas.microsoft.com/office/drawing/2014/main" id="{098AAE47-0717-2980-AFB6-85F68E8028ED}"/>
                    </a:ext>
                  </a:extLst>
                </p:cNvPr>
                <p:cNvSpPr/>
                <p:nvPr/>
              </p:nvSpPr>
              <p:spPr>
                <a:xfrm>
                  <a:off x="968687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46" name="Rectangle 45">
                  <a:extLst>
                    <a:ext uri="{FF2B5EF4-FFF2-40B4-BE49-F238E27FC236}">
                      <a16:creationId xmlns:a16="http://schemas.microsoft.com/office/drawing/2014/main" id="{F5017BE8-32C4-D9BC-C93D-64ACF3081253}"/>
                    </a:ext>
                  </a:extLst>
                </p:cNvPr>
                <p:cNvSpPr/>
                <p:nvPr/>
              </p:nvSpPr>
              <p:spPr>
                <a:xfrm>
                  <a:off x="968687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1" name="Group 46">
                <a:extLst>
                  <a:ext uri="{FF2B5EF4-FFF2-40B4-BE49-F238E27FC236}">
                    <a16:creationId xmlns:a16="http://schemas.microsoft.com/office/drawing/2014/main" id="{A4956BF4-FE4B-E389-B10E-C6E9E9556E69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3072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48" name="Straight Connector 47">
                  <a:extLst>
                    <a:ext uri="{FF2B5EF4-FFF2-40B4-BE49-F238E27FC236}">
                      <a16:creationId xmlns:a16="http://schemas.microsoft.com/office/drawing/2014/main" id="{79FC9EEB-8614-D773-AB2F-80E3F6E65339}"/>
                    </a:ext>
                  </a:extLst>
                </p:cNvPr>
                <p:cNvCxnSpPr/>
                <p:nvPr/>
              </p:nvCxnSpPr>
              <p:spPr>
                <a:xfrm rot="5400000">
                  <a:off x="72156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49" name="Rectangle 48">
                  <a:extLst>
                    <a:ext uri="{FF2B5EF4-FFF2-40B4-BE49-F238E27FC236}">
                      <a16:creationId xmlns:a16="http://schemas.microsoft.com/office/drawing/2014/main" id="{854FCA87-CA00-6954-CA80-AC3ADE91A98B}"/>
                    </a:ext>
                  </a:extLst>
                </p:cNvPr>
                <p:cNvSpPr/>
                <p:nvPr/>
              </p:nvSpPr>
              <p:spPr>
                <a:xfrm>
                  <a:off x="968691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50" name="Rectangle 49">
                  <a:extLst>
                    <a:ext uri="{FF2B5EF4-FFF2-40B4-BE49-F238E27FC236}">
                      <a16:creationId xmlns:a16="http://schemas.microsoft.com/office/drawing/2014/main" id="{AA807908-EA61-CD3E-5B5D-25B5F0A01D4A}"/>
                    </a:ext>
                  </a:extLst>
                </p:cNvPr>
                <p:cNvSpPr/>
                <p:nvPr/>
              </p:nvSpPr>
              <p:spPr>
                <a:xfrm>
                  <a:off x="968691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2" name="Group 50">
                <a:extLst>
                  <a:ext uri="{FF2B5EF4-FFF2-40B4-BE49-F238E27FC236}">
                    <a16:creationId xmlns:a16="http://schemas.microsoft.com/office/drawing/2014/main" id="{72905F76-2626-1048-BA15-DF1A92C60C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4596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52" name="Straight Connector 51">
                  <a:extLst>
                    <a:ext uri="{FF2B5EF4-FFF2-40B4-BE49-F238E27FC236}">
                      <a16:creationId xmlns:a16="http://schemas.microsoft.com/office/drawing/2014/main" id="{115C419E-FE88-EECA-B477-B7C64DD6DBC4}"/>
                    </a:ext>
                  </a:extLst>
                </p:cNvPr>
                <p:cNvCxnSpPr/>
                <p:nvPr/>
              </p:nvCxnSpPr>
              <p:spPr>
                <a:xfrm rot="5400000">
                  <a:off x="72160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3" name="Rectangle 52">
                  <a:extLst>
                    <a:ext uri="{FF2B5EF4-FFF2-40B4-BE49-F238E27FC236}">
                      <a16:creationId xmlns:a16="http://schemas.microsoft.com/office/drawing/2014/main" id="{6662CDD8-396F-B448-54F4-42A9E3D5171F}"/>
                    </a:ext>
                  </a:extLst>
                </p:cNvPr>
                <p:cNvSpPr/>
                <p:nvPr/>
              </p:nvSpPr>
              <p:spPr>
                <a:xfrm>
                  <a:off x="968694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54" name="Rectangle 53">
                  <a:extLst>
                    <a:ext uri="{FF2B5EF4-FFF2-40B4-BE49-F238E27FC236}">
                      <a16:creationId xmlns:a16="http://schemas.microsoft.com/office/drawing/2014/main" id="{405A9508-19E2-CDBD-BE05-AF2B8761971D}"/>
                    </a:ext>
                  </a:extLst>
                </p:cNvPr>
                <p:cNvSpPr/>
                <p:nvPr/>
              </p:nvSpPr>
              <p:spPr>
                <a:xfrm>
                  <a:off x="968694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3" name="Group 54">
                <a:extLst>
                  <a:ext uri="{FF2B5EF4-FFF2-40B4-BE49-F238E27FC236}">
                    <a16:creationId xmlns:a16="http://schemas.microsoft.com/office/drawing/2014/main" id="{A673DF81-19A7-C3C2-EED8-892BB54DB6EE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6120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56" name="Straight Connector 55">
                  <a:extLst>
                    <a:ext uri="{FF2B5EF4-FFF2-40B4-BE49-F238E27FC236}">
                      <a16:creationId xmlns:a16="http://schemas.microsoft.com/office/drawing/2014/main" id="{EEF3652D-B027-5CDA-6859-11210991C796}"/>
                    </a:ext>
                  </a:extLst>
                </p:cNvPr>
                <p:cNvCxnSpPr/>
                <p:nvPr/>
              </p:nvCxnSpPr>
              <p:spPr>
                <a:xfrm rot="5400000">
                  <a:off x="72165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57" name="Rectangle 56">
                  <a:extLst>
                    <a:ext uri="{FF2B5EF4-FFF2-40B4-BE49-F238E27FC236}">
                      <a16:creationId xmlns:a16="http://schemas.microsoft.com/office/drawing/2014/main" id="{4B4FD742-D83F-2AA9-4477-67DF786BCC88}"/>
                    </a:ext>
                  </a:extLst>
                </p:cNvPr>
                <p:cNvSpPr/>
                <p:nvPr/>
              </p:nvSpPr>
              <p:spPr>
                <a:xfrm>
                  <a:off x="968699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58" name="Rectangle 57">
                  <a:extLst>
                    <a:ext uri="{FF2B5EF4-FFF2-40B4-BE49-F238E27FC236}">
                      <a16:creationId xmlns:a16="http://schemas.microsoft.com/office/drawing/2014/main" id="{D9525357-888C-7D82-3471-C46BB4D8BCBE}"/>
                    </a:ext>
                  </a:extLst>
                </p:cNvPr>
                <p:cNvSpPr/>
                <p:nvPr/>
              </p:nvSpPr>
              <p:spPr>
                <a:xfrm>
                  <a:off x="968699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4" name="Group 58">
                <a:extLst>
                  <a:ext uri="{FF2B5EF4-FFF2-40B4-BE49-F238E27FC236}">
                    <a16:creationId xmlns:a16="http://schemas.microsoft.com/office/drawing/2014/main" id="{6F60CFFF-21E3-2450-4CC2-59B88097C852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7644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60" name="Straight Connector 59">
                  <a:extLst>
                    <a:ext uri="{FF2B5EF4-FFF2-40B4-BE49-F238E27FC236}">
                      <a16:creationId xmlns:a16="http://schemas.microsoft.com/office/drawing/2014/main" id="{6A0EF6A1-2848-793E-2FEB-0CDAF81777AF}"/>
                    </a:ext>
                  </a:extLst>
                </p:cNvPr>
                <p:cNvCxnSpPr/>
                <p:nvPr/>
              </p:nvCxnSpPr>
              <p:spPr>
                <a:xfrm rot="5400000">
                  <a:off x="72168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1" name="Rectangle 60">
                  <a:extLst>
                    <a:ext uri="{FF2B5EF4-FFF2-40B4-BE49-F238E27FC236}">
                      <a16:creationId xmlns:a16="http://schemas.microsoft.com/office/drawing/2014/main" id="{6FC62A60-1623-CC78-554C-9B18E89C1156}"/>
                    </a:ext>
                  </a:extLst>
                </p:cNvPr>
                <p:cNvSpPr/>
                <p:nvPr/>
              </p:nvSpPr>
              <p:spPr>
                <a:xfrm>
                  <a:off x="968703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62" name="Rectangle 61">
                  <a:extLst>
                    <a:ext uri="{FF2B5EF4-FFF2-40B4-BE49-F238E27FC236}">
                      <a16:creationId xmlns:a16="http://schemas.microsoft.com/office/drawing/2014/main" id="{A7066B28-58CD-97B0-8DA4-8138F825C48D}"/>
                    </a:ext>
                  </a:extLst>
                </p:cNvPr>
                <p:cNvSpPr/>
                <p:nvPr/>
              </p:nvSpPr>
              <p:spPr>
                <a:xfrm>
                  <a:off x="968703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  <p:grpSp>
            <p:nvGrpSpPr>
              <p:cNvPr id="26645" name="Group 62">
                <a:extLst>
                  <a:ext uri="{FF2B5EF4-FFF2-40B4-BE49-F238E27FC236}">
                    <a16:creationId xmlns:a16="http://schemas.microsoft.com/office/drawing/2014/main" id="{46D8B765-0692-42B4-6DB8-0E98F91F6424}"/>
                  </a:ext>
                </a:extLst>
              </p:cNvPr>
              <p:cNvGrpSpPr>
                <a:grpSpLocks/>
              </p:cNvGrpSpPr>
              <p:nvPr/>
            </p:nvGrpSpPr>
            <p:grpSpPr bwMode="auto">
              <a:xfrm flipH="1">
                <a:off x="5916804" y="3868515"/>
                <a:ext cx="120252" cy="846317"/>
                <a:chOff x="968668" y="1437407"/>
                <a:chExt cx="109537" cy="3101975"/>
              </a:xfrm>
            </p:grpSpPr>
            <p:cxnSp>
              <p:nvCxnSpPr>
                <p:cNvPr id="64" name="Straight Connector 63">
                  <a:extLst>
                    <a:ext uri="{FF2B5EF4-FFF2-40B4-BE49-F238E27FC236}">
                      <a16:creationId xmlns:a16="http://schemas.microsoft.com/office/drawing/2014/main" id="{6263D334-49D4-81DE-CB79-164E682CAA11}"/>
                    </a:ext>
                  </a:extLst>
                </p:cNvPr>
                <p:cNvCxnSpPr/>
                <p:nvPr/>
              </p:nvCxnSpPr>
              <p:spPr>
                <a:xfrm rot="5400000">
                  <a:off x="72173" y="2987542"/>
                  <a:ext cx="1902966" cy="2892"/>
                </a:xfrm>
                <a:prstGeom prst="line">
                  <a:avLst/>
                </a:prstGeom>
                <a:effectLst/>
              </p:spPr>
              <p:style>
                <a:lnRef idx="2">
                  <a:schemeClr val="accent1"/>
                </a:lnRef>
                <a:fillRef idx="0">
                  <a:schemeClr val="accent1"/>
                </a:fillRef>
                <a:effectRef idx="1">
                  <a:schemeClr val="accent1"/>
                </a:effectRef>
                <a:fontRef idx="minor">
                  <a:schemeClr val="tx1"/>
                </a:fontRef>
              </p:style>
            </p:cxnSp>
            <p:sp>
              <p:nvSpPr>
                <p:cNvPr id="65" name="Rectangle 64">
                  <a:extLst>
                    <a:ext uri="{FF2B5EF4-FFF2-40B4-BE49-F238E27FC236}">
                      <a16:creationId xmlns:a16="http://schemas.microsoft.com/office/drawing/2014/main" id="{29DDBDCA-839B-337D-A40A-4F45B1F55F94}"/>
                    </a:ext>
                  </a:extLst>
                </p:cNvPr>
                <p:cNvSpPr/>
                <p:nvPr/>
              </p:nvSpPr>
              <p:spPr>
                <a:xfrm>
                  <a:off x="968707" y="1438100"/>
                  <a:ext cx="109897" cy="599408"/>
                </a:xfrm>
                <a:prstGeom prst="rect">
                  <a:avLst/>
                </a:prstGeom>
                <a:solidFill>
                  <a:srgbClr val="660066"/>
                </a:solidFill>
                <a:ln>
                  <a:solidFill>
                    <a:srgbClr val="660066"/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  <p:sp>
              <p:nvSpPr>
                <p:cNvPr id="66" name="Rectangle 65">
                  <a:extLst>
                    <a:ext uri="{FF2B5EF4-FFF2-40B4-BE49-F238E27FC236}">
                      <a16:creationId xmlns:a16="http://schemas.microsoft.com/office/drawing/2014/main" id="{7733023D-4D89-BC1B-19AA-1E202C35E427}"/>
                    </a:ext>
                  </a:extLst>
                </p:cNvPr>
                <p:cNvSpPr/>
                <p:nvPr/>
              </p:nvSpPr>
              <p:spPr>
                <a:xfrm>
                  <a:off x="968707" y="3940473"/>
                  <a:ext cx="109897" cy="599408"/>
                </a:xfrm>
                <a:prstGeom prst="rect">
                  <a:avLst/>
                </a:prstGeom>
                <a:solidFill>
                  <a:schemeClr val="accent2">
                    <a:lumMod val="60000"/>
                    <a:lumOff val="40000"/>
                  </a:schemeClr>
                </a:solidFill>
                <a:ln>
                  <a:solidFill>
                    <a:schemeClr val="accent2">
                      <a:lumMod val="60000"/>
                      <a:lumOff val="40000"/>
                    </a:schemeClr>
                  </a:solidFill>
                </a:ln>
                <a:effectLst/>
              </p:spPr>
              <p:style>
                <a:lnRef idx="1">
                  <a:schemeClr val="accent1"/>
                </a:lnRef>
                <a:fillRef idx="3">
                  <a:schemeClr val="accent1"/>
                </a:fillRef>
                <a:effectRef idx="2">
                  <a:schemeClr val="accent1"/>
                </a:effectRef>
                <a:fontRef idx="minor">
                  <a:schemeClr val="lt1"/>
                </a:fontRef>
              </p:style>
              <p:txBody>
                <a:bodyPr anchor="ctr"/>
                <a:lstStyle/>
                <a:p>
                  <a:pPr algn="ctr" eaLnBrk="1" fontAlgn="auto" hangingPunct="1">
                    <a:spcBef>
                      <a:spcPts val="0"/>
                    </a:spcBef>
                    <a:spcAft>
                      <a:spcPts val="0"/>
                    </a:spcAft>
                    <a:defRPr/>
                  </a:pPr>
                  <a:endParaRPr lang="en-US" sz="1800"/>
                </a:p>
              </p:txBody>
            </p:sp>
          </p:grpSp>
        </p:grpSp>
        <p:sp>
          <p:nvSpPr>
            <p:cNvPr id="26635" name="TextBox 33">
              <a:extLst>
                <a:ext uri="{FF2B5EF4-FFF2-40B4-BE49-F238E27FC236}">
                  <a16:creationId xmlns:a16="http://schemas.microsoft.com/office/drawing/2014/main" id="{E66A942B-403B-C510-A389-5FAE9177B64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6136198" y="3868515"/>
              <a:ext cx="2874117" cy="83099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1pPr>
              <a:lvl2pPr marL="742950" indent="-28575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2pPr>
              <a:lvl3pPr marL="1143000" indent="-228600">
                <a:spcBef>
                  <a:spcPct val="20000"/>
                </a:spcBef>
                <a:buFont typeface="Arial" panose="020B0604020202020204" pitchFamily="34" charset="0"/>
                <a:buChar char="•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3pPr>
              <a:lvl4pPr marL="1600200" indent="-228600">
                <a:spcBef>
                  <a:spcPct val="20000"/>
                </a:spcBef>
                <a:buFont typeface="Arial" panose="020B0604020202020204" pitchFamily="34" charset="0"/>
                <a:buChar char="–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4pPr>
              <a:lvl5pPr marL="2057400" indent="-228600">
                <a:spcBef>
                  <a:spcPct val="20000"/>
                </a:spcBef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5pPr>
              <a:lvl6pPr marL="25146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6pPr>
              <a:lvl7pPr marL="29718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7pPr>
              <a:lvl8pPr marL="34290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8pPr>
              <a:lvl9pPr marL="3886200" indent="-228600" defTabSz="457200" eaLnBrk="0" fontAlgn="base" hangingPunct="0">
                <a:spcBef>
                  <a:spcPct val="20000"/>
                </a:spcBef>
                <a:spcAft>
                  <a:spcPct val="0"/>
                </a:spcAft>
                <a:buFont typeface="Arial" panose="020B0604020202020204" pitchFamily="34" charset="0"/>
                <a:buChar char="»"/>
                <a:defRPr sz="2000">
                  <a:solidFill>
                    <a:schemeClr val="tx1"/>
                  </a:solidFill>
                  <a:latin typeface="Calibri" panose="020F0502020204030204" pitchFamily="34" charset="0"/>
                  <a:ea typeface="ＭＳ Ｐゴシック" panose="020B0600070205080204" pitchFamily="34" charset="-128"/>
                </a:defRPr>
              </a:lvl9pPr>
            </a:lstStyle>
            <a:p>
              <a:pPr eaLnBrk="1" hangingPunct="1">
                <a:spcBef>
                  <a:spcPct val="0"/>
                </a:spcBef>
                <a:buFontTx/>
                <a:buNone/>
              </a:pPr>
              <a:r>
                <a:rPr lang="en-US" altLang="en-US" sz="2400">
                  <a:latin typeface="+mn-lt"/>
                </a:rPr>
                <a:t>amplify and then read sequence</a:t>
              </a:r>
            </a:p>
          </p:txBody>
        </p:sp>
      </p:grpSp>
      <p:sp>
        <p:nvSpPr>
          <p:cNvPr id="68" name="TextBox 67">
            <a:extLst>
              <a:ext uri="{FF2B5EF4-FFF2-40B4-BE49-F238E27FC236}">
                <a16:creationId xmlns:a16="http://schemas.microsoft.com/office/drawing/2014/main" id="{A42874DE-5FEB-420B-662D-4C8F9C28EF43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27843" y="3741173"/>
            <a:ext cx="8334393" cy="12017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2400" dirty="0">
                <a:latin typeface="+mn-lt"/>
              </a:rPr>
              <a:t>"Having many thousands of identical copies of a DNA fragment </a:t>
            </a:r>
            <a:r>
              <a:rPr lang="en-US" altLang="en-US" sz="2400" b="1" i="1" u="sng" dirty="0">
                <a:latin typeface="+mn-lt"/>
              </a:rPr>
              <a:t>in a defined area </a:t>
            </a:r>
            <a:r>
              <a:rPr lang="en-US" altLang="en-US" sz="2400" dirty="0">
                <a:latin typeface="+mn-lt"/>
              </a:rPr>
              <a:t>ensures that the signal can be distinguished from background noise."</a:t>
            </a:r>
          </a:p>
        </p:txBody>
      </p:sp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EC59EBA2-1E17-43E6-3A79-4FB359168E05}"/>
              </a:ext>
            </a:extLst>
          </p:cNvPr>
          <p:cNvCxnSpPr>
            <a:cxnSpLocks/>
          </p:cNvCxnSpPr>
          <p:nvPr/>
        </p:nvCxnSpPr>
        <p:spPr>
          <a:xfrm>
            <a:off x="696913" y="2275220"/>
            <a:ext cx="7910512" cy="0"/>
          </a:xfrm>
          <a:prstGeom prst="line">
            <a:avLst/>
          </a:prstGeom>
          <a:ln>
            <a:solidFill>
              <a:schemeClr val="accent6">
                <a:lumMod val="40000"/>
                <a:lumOff val="60000"/>
              </a:schemeClr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grpSp>
        <p:nvGrpSpPr>
          <p:cNvPr id="2" name="Group 8">
            <a:extLst>
              <a:ext uri="{FF2B5EF4-FFF2-40B4-BE49-F238E27FC236}">
                <a16:creationId xmlns:a16="http://schemas.microsoft.com/office/drawing/2014/main" id="{BD0DE3C4-8AFE-068C-E69A-17E767506D94}"/>
              </a:ext>
            </a:extLst>
          </p:cNvPr>
          <p:cNvGrpSpPr>
            <a:grpSpLocks/>
          </p:cNvGrpSpPr>
          <p:nvPr/>
        </p:nvGrpSpPr>
        <p:grpSpPr bwMode="auto">
          <a:xfrm flipH="1">
            <a:off x="4849813" y="1087771"/>
            <a:ext cx="120650" cy="847725"/>
            <a:chOff x="968668" y="1437407"/>
            <a:chExt cx="109537" cy="3101975"/>
          </a:xfrm>
        </p:grpSpPr>
        <p:cxnSp>
          <p:nvCxnSpPr>
            <p:cNvPr id="5" name="Straight Connector 4">
              <a:extLst>
                <a:ext uri="{FF2B5EF4-FFF2-40B4-BE49-F238E27FC236}">
                  <a16:creationId xmlns:a16="http://schemas.microsoft.com/office/drawing/2014/main" id="{06A6878C-98F3-19BC-D815-D58A62B1D993}"/>
                </a:ext>
              </a:extLst>
            </p:cNvPr>
            <p:cNvCxnSpPr/>
            <p:nvPr/>
          </p:nvCxnSpPr>
          <p:spPr>
            <a:xfrm rot="5400000">
              <a:off x="76579" y="2986953"/>
              <a:ext cx="1893715" cy="2883"/>
            </a:xfrm>
            <a:prstGeom prst="line">
              <a:avLst/>
            </a:prstGeom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1950E8B7-E392-CF02-0EA6-59887E68AD48}"/>
                </a:ext>
              </a:extLst>
            </p:cNvPr>
            <p:cNvSpPr/>
            <p:nvPr/>
          </p:nvSpPr>
          <p:spPr>
            <a:xfrm>
              <a:off x="968668" y="1437407"/>
              <a:ext cx="109537" cy="604130"/>
            </a:xfrm>
            <a:prstGeom prst="rect">
              <a:avLst/>
            </a:prstGeom>
            <a:solidFill>
              <a:srgbClr val="660066"/>
            </a:solidFill>
            <a:ln>
              <a:solidFill>
                <a:srgbClr val="660066"/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8CA27A60-FE08-54C9-A8B3-215C03C4FA3B}"/>
                </a:ext>
              </a:extLst>
            </p:cNvPr>
            <p:cNvSpPr/>
            <p:nvPr/>
          </p:nvSpPr>
          <p:spPr>
            <a:xfrm>
              <a:off x="968668" y="3935252"/>
              <a:ext cx="109537" cy="604130"/>
            </a:xfrm>
            <a:prstGeom prst="rect">
              <a:avLst/>
            </a:prstGeom>
            <a:solidFill>
              <a:schemeClr val="accent2">
                <a:lumMod val="60000"/>
                <a:lumOff val="40000"/>
              </a:schemeClr>
            </a:solidFill>
            <a:ln>
              <a:solidFill>
                <a:schemeClr val="accent2">
                  <a:lumMod val="60000"/>
                  <a:lumOff val="40000"/>
                </a:schemeClr>
              </a:solidFill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spcBef>
                  <a:spcPts val="0"/>
                </a:spcBef>
                <a:spcAft>
                  <a:spcPts val="0"/>
                </a:spcAft>
                <a:defRPr/>
              </a:pPr>
              <a:endParaRPr lang="en-US" sz="1800"/>
            </a:p>
          </p:txBody>
        </p:sp>
      </p:grpSp>
      <p:sp>
        <p:nvSpPr>
          <p:cNvPr id="8" name="Rectangle 5">
            <a:extLst>
              <a:ext uri="{FF2B5EF4-FFF2-40B4-BE49-F238E27FC236}">
                <a16:creationId xmlns:a16="http://schemas.microsoft.com/office/drawing/2014/main" id="{404D3B13-35F3-E471-E606-431E59051C0F}"/>
              </a:ext>
            </a:extLst>
          </p:cNvPr>
          <p:cNvSpPr>
            <a:spLocks noChangeArrowheads="1"/>
          </p:cNvSpPr>
          <p:nvPr/>
        </p:nvSpPr>
        <p:spPr bwMode="auto">
          <a:xfrm>
            <a:off x="4334668" y="4617562"/>
            <a:ext cx="3281363" cy="276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5pPr>
            <a:lvl6pPr marL="25146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6pPr>
            <a:lvl7pPr marL="29718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7pPr>
            <a:lvl8pPr marL="34290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8pPr>
            <a:lvl9pPr marL="3886200" indent="-228600" defTabSz="4572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Calibri" panose="020F0502020204030204" pitchFamily="34" charset="0"/>
                <a:ea typeface="ＭＳ Ｐゴシック" panose="020B0600070205080204" pitchFamily="34" charset="-128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lang="en-US" altLang="en-US" sz="1200" dirty="0">
                <a:latin typeface="Arial" panose="020B0604020202020204" pitchFamily="34" charset="0"/>
              </a:rPr>
              <a:t>Nature Biotechnology, 2008, 26: 1135-45</a:t>
            </a:r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 nodeType="clickPar">
                      <p:stCondLst>
                        <p:cond delay="indefinite"/>
                      </p:stCondLst>
                      <p:childTnLst>
                        <p:par>
                          <p:cTn id="4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 nodeType="clickPar">
                      <p:stCondLst>
                        <p:cond delay="indefinite"/>
                      </p:stCondLst>
                      <p:childTnLst>
                        <p:par>
                          <p:cTn id="8" fill="hold" nodeType="withGroup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8" grpId="0"/>
    </p:bld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34891</TotalTime>
  <Words>1136</Words>
  <Application>Microsoft Macintosh PowerPoint</Application>
  <PresentationFormat>On-screen Show (16:9)</PresentationFormat>
  <Paragraphs>298</Paragraphs>
  <Slides>38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38</vt:i4>
      </vt:variant>
    </vt:vector>
  </HeadingPairs>
  <TitlesOfParts>
    <vt:vector size="46" baseType="lpstr">
      <vt:lpstr>ＭＳ Ｐゴシック</vt:lpstr>
      <vt:lpstr>Arial</vt:lpstr>
      <vt:lpstr>Calibri</vt:lpstr>
      <vt:lpstr>Calibri Light</vt:lpstr>
      <vt:lpstr>Courier New</vt:lpstr>
      <vt:lpstr>Helvetica</vt:lpstr>
      <vt:lpstr>Verdana</vt:lpstr>
      <vt:lpstr>Office Theme</vt:lpstr>
      <vt:lpstr>Topic 3: Next-gen Sequencing Technologies  Bioinformatics Applications (PLPTH813)</vt:lpstr>
      <vt:lpstr>The sequencing technology is key for a wide range of biological researches </vt:lpstr>
      <vt:lpstr>Sanger sequencing technology - I</vt:lpstr>
      <vt:lpstr>Sanger sequencing technology - II</vt:lpstr>
      <vt:lpstr>Next-gen sequencing (NGS) technologies</vt:lpstr>
      <vt:lpstr>Major next-gen sequencing (NGS) technologies</vt:lpstr>
      <vt:lpstr>Highly sensitive and nonstop reading  Before single molecular &amp; "super long" sequencing technologies, fragmentation and amplification/cloning of a single nucleotide molecule are needed for sequencing.</vt:lpstr>
      <vt:lpstr>COMMON in all NGS platforms</vt:lpstr>
      <vt:lpstr>Single-molecule and amplification-based approaches</vt:lpstr>
      <vt:lpstr>DNA amplification – Bridge PCR</vt:lpstr>
      <vt:lpstr>Reversible terminator chemistry</vt:lpstr>
      <vt:lpstr>Sequence reading</vt:lpstr>
      <vt:lpstr>Illumina sequencing</vt:lpstr>
      <vt:lpstr>Illumina Sequencers</vt:lpstr>
      <vt:lpstr>When the single molecular sequencing technology is ready, amplification or cloning is not necessary.</vt:lpstr>
      <vt:lpstr>PacBio library prep workflow</vt:lpstr>
      <vt:lpstr>PowerPoint Presentation</vt:lpstr>
      <vt:lpstr>Less biases (e.g., GC content)</vt:lpstr>
      <vt:lpstr>Early-generation PacBio for genome assembly</vt:lpstr>
      <vt:lpstr>Major long-read technologies</vt:lpstr>
      <vt:lpstr>Oxford Nanopore A promising technology</vt:lpstr>
      <vt:lpstr>Nanopore devices</vt:lpstr>
      <vt:lpstr>Applications of Nanopore sequencing</vt:lpstr>
      <vt:lpstr>PowerPoint Presentation</vt:lpstr>
      <vt:lpstr>PowerPoint Presentation</vt:lpstr>
      <vt:lpstr>PowerPoint Presentation</vt:lpstr>
      <vt:lpstr>Sequence errors and read lengths</vt:lpstr>
      <vt:lpstr>Case study</vt:lpstr>
      <vt:lpstr>Sequence platforms</vt:lpstr>
      <vt:lpstr>Experimental design</vt:lpstr>
      <vt:lpstr>Illumina platforms and terminologies Illumina video</vt:lpstr>
      <vt:lpstr>COMMON in all NGS platforms</vt:lpstr>
      <vt:lpstr>Illumina library preparation (TruSeq)</vt:lpstr>
      <vt:lpstr>Multiplexing (DNA barcode/Index)</vt:lpstr>
      <vt:lpstr>Barcode / Index</vt:lpstr>
      <vt:lpstr>Single-end sequencing</vt:lpstr>
      <vt:lpstr>Paired-end sequencing</vt:lpstr>
      <vt:lpstr>Summary</vt:lpstr>
    </vt:vector>
  </TitlesOfParts>
  <Company>Iowa State University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Next-gen Sequencing Technologies</dc:title>
  <dc:creator>Sanzhen Liu</dc:creator>
  <cp:lastModifiedBy>Sanzhen Liu</cp:lastModifiedBy>
  <cp:revision>258</cp:revision>
  <cp:lastPrinted>2011-03-25T16:13:09Z</cp:lastPrinted>
  <dcterms:created xsi:type="dcterms:W3CDTF">2012-03-28T06:01:44Z</dcterms:created>
  <dcterms:modified xsi:type="dcterms:W3CDTF">2025-02-03T22:36:37Z</dcterms:modified>
</cp:coreProperties>
</file>